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sldIdLst>
    <p:sldId id="292" r:id="rId6"/>
    <p:sldId id="293" r:id="rId7"/>
    <p:sldId id="294" r:id="rId8"/>
    <p:sldId id="258" r:id="rId9"/>
    <p:sldId id="290" r:id="rId10"/>
    <p:sldId id="259" r:id="rId11"/>
    <p:sldId id="260" r:id="rId12"/>
    <p:sldId id="261" r:id="rId13"/>
    <p:sldId id="263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7" r:id="rId26"/>
    <p:sldId id="288" r:id="rId27"/>
    <p:sldId id="285" r:id="rId28"/>
    <p:sldId id="28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20" r:id="rId50"/>
    <p:sldId id="295" r:id="rId51"/>
    <p:sldId id="296" r:id="rId52"/>
    <p:sldId id="297" r:id="rId53"/>
    <p:sldId id="298" r:id="rId54"/>
    <p:sldId id="299" r:id="rId5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59" autoAdjust="0"/>
    <p:restoredTop sz="94660"/>
  </p:normalViewPr>
  <p:slideViewPr>
    <p:cSldViewPr>
      <p:cViewPr>
        <p:scale>
          <a:sx n="80" d="100"/>
          <a:sy n="80" d="100"/>
        </p:scale>
        <p:origin x="-882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872A1-808C-4321-A35A-9C453B8EBDC2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F6A3-D34A-4D1E-8B02-F34E29103EF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646D6-A71F-4A79-9130-E9B0A424DF70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240F2-FD43-4E70-8B7D-AD21449E04C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88D5-F9D1-4E28-BB39-B64F431A00CF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C5C67-C6C5-4CDB-9851-AD44A947F79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8A92667-4BE0-4258-8B78-25E6C90EB508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A201AA7-85D9-40AC-BE14-F34222F784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7CB0B1B-2375-4079-A522-79AD041AFD4C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98F086A-AF7C-4C32-9493-DDE39A5FF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AD16843-AA85-4369-AEEE-A7A85A409010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186A9340-F085-451B-8858-14DB623F75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76B7008-7F9D-4AA4-B07A-CD31E266A896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F2E5EB2-64F4-49E8-9269-8E7CA5E675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25C8C1B-9D5C-4B53-A893-3A12DCB58BD1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F861318-6AE4-4F60-B6ED-52CEB06FA5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580AA5F-121D-4CE8-B3C7-69E515A76B56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D43003D-4AA3-4089-B7BB-C2D85F7ED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EF914BFD-324C-41DD-9EBF-6F6F477A6273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F85BEDD-2536-4C77-9DC5-DB45D42B61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69B77F5-F811-4F75-8A29-E517327700C3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2D12A9B-E376-4D7A-84D3-24C57146D8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D929D-23AA-4CB8-A2F1-10556B7F3AEA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C7F82-568C-4196-87A4-1FBE56951BE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89A3D03-A5E3-46AD-ABCB-BC34E3B927C6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A0FC51B8-DA41-4951-BC8D-920B31254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4C626E0-53D0-4C4F-AAB1-1EE70F97240C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F5C818E6-E633-4125-9F31-26851772D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97F6579-D651-4A6F-BFFB-778F7B634FAF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FF63A61-DA51-4D1C-A6B6-277992DD0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C342FA0-BAD5-4666-A77C-55D7E34D9F29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138D8C8-DFCD-4254-80DA-6E3438C0C0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736A090-6028-4C34-97EA-678D6AD69841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C8DEFA3-FD26-4119-B82B-4C5AECDC9D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4BE6D303-C4F1-464D-A085-3ECB87230A2F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3E57DA2-A5C0-487B-877F-F6F31C212D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43459E1-66CE-4E7C-B969-9DF5E411417A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5450A59D-1EF2-4CBD-9DBC-53ED6F4898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A0E9648-6B06-4041-92AF-1F4E70E71B0A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8644BBF4-1B78-4BA8-9A66-F80AB20BCC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DA279891-4F05-4A4E-A380-D1E7B96B71DC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3E057520-C262-4C13-86B8-F0A0808B19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961ACE8-EF44-4C8D-8149-415FB7985C57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EF25781-EF28-4E80-8B50-38276E3946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4C399-AB03-4437-B305-F2CD5036D777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EA75-5748-4345-95E4-9CE1F49429C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C72AC543-9A44-4F55-86C5-1B5EDFAA46BB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FCBEC31-E507-47C0-86AF-9699BEC88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6D35DE14-C609-443B-A4BC-D15ABB42182D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0938C31A-FA89-4919-91DC-C55B35CB9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44AA23E-A2A8-4B2B-8C76-5BF9C9441BE2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73C1F2C8-0749-42F6-BA24-08301C6DDE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971F06BF-9A10-4B58-B954-4DDBC9F1857B}" type="datetimeFigureOut">
              <a:rPr lang="en-US"/>
              <a:pPr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itchFamily="34" charset="0"/>
              </a:defRPr>
            </a:lvl1pPr>
          </a:lstStyle>
          <a:p>
            <a:fld id="{B0FAB8DC-5CBB-49D9-8D94-17426A7A67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AAAB4-B094-448F-B79F-9759AEE519DE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1B841-CFD6-4867-80AC-366CF629D05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6A81A-A307-4A8F-AC9B-F3EBE90678F2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AE3F-EC30-4244-A90B-CC6482355BC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7673F-2C03-40E8-ACC5-C33CE8CCBAFE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A4D15-0D88-477C-8D9D-556E278123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ADA6-DBD2-40A7-B85A-8D3386E8C9ED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3FCC6-2F63-48FB-BCAC-BE6C3AA3B8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5DC5-4291-47BC-B6BC-2DE53CE37F62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42FDA-4D23-4FB0-A751-E92A43E5F3B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CF4B7-81E5-4C08-ACC7-AFE3B5C307DA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7D177-75E7-49AF-BB5A-D2BF3D9427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B2A67-6325-4169-90AF-DBF0E0DF2FC5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5C201-B21C-4765-A9F6-96E63EC1E72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4C3C3-95C5-4574-913F-668E319373FC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D41D0-07B0-41D8-BB91-2EE20990B0D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36739-737E-4B74-A9CD-C38DFE7F2B63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55356-6E69-4B46-BBDD-1CCA7DC3BD8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2E9C3-F3AD-4E33-BDD3-3DB5B240FF5B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0CEAF-B297-4886-B569-FF21E586965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BA5B7-CEF3-4C34-8F8B-9E89517B62C5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50986-EF18-4437-8A8C-C92E8E1B880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FE7C9-F8CB-4392-8EC4-70E85F3A9046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3FB99-E719-4A17-A845-1F6419270D2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bg>
      <p:bgPr>
        <a:blipFill dpi="0" rotWithShape="1">
          <a:blip r:embed="rId2" cstate="print">
            <a:alphaModFix amt="10000"/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 flipV="1">
            <a:off x="0" y="6742113"/>
            <a:ext cx="9144000" cy="161925"/>
          </a:xfrm>
          <a:prstGeom prst="rect">
            <a:avLst/>
          </a:prstGeom>
          <a:solidFill>
            <a:srgbClr val="C4B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/>
          <p:cNvSpPr/>
          <p:nvPr userDrawn="1"/>
        </p:nvSpPr>
        <p:spPr>
          <a:xfrm flipV="1">
            <a:off x="3275856" y="1124744"/>
            <a:ext cx="5868144" cy="144016"/>
          </a:xfrm>
          <a:prstGeom prst="rect">
            <a:avLst/>
          </a:prstGeom>
          <a:gradFill flip="none" rotWithShape="1">
            <a:gsLst>
              <a:gs pos="0">
                <a:srgbClr val="C4B9D9">
                  <a:tint val="66000"/>
                  <a:satMod val="160000"/>
                </a:srgbClr>
              </a:gs>
              <a:gs pos="50000">
                <a:srgbClr val="C4B9D9">
                  <a:tint val="44500"/>
                  <a:satMod val="160000"/>
                </a:srgbClr>
              </a:gs>
              <a:gs pos="100000">
                <a:srgbClr val="C4B9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925" y="196850"/>
            <a:ext cx="617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6"/>
          <p:cNvSpPr/>
          <p:nvPr userDrawn="1"/>
        </p:nvSpPr>
        <p:spPr>
          <a:xfrm>
            <a:off x="0" y="0"/>
            <a:ext cx="9144000" cy="1916113"/>
          </a:xfrm>
          <a:prstGeom prst="rect">
            <a:avLst/>
          </a:prstGeom>
          <a:solidFill>
            <a:srgbClr val="C4B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ttangolo 8"/>
          <p:cNvSpPr/>
          <p:nvPr userDrawn="1"/>
        </p:nvSpPr>
        <p:spPr>
          <a:xfrm flipV="1">
            <a:off x="0" y="6742113"/>
            <a:ext cx="9144000" cy="161925"/>
          </a:xfrm>
          <a:prstGeom prst="rect">
            <a:avLst/>
          </a:prstGeom>
          <a:solidFill>
            <a:srgbClr val="C4B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6" name="Immagine 9" descr="anvu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44450"/>
            <a:ext cx="91440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/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altLang="ja-JP" dirty="0" smtClean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7"/>
          <p:cNvSpPr/>
          <p:nvPr userDrawn="1"/>
        </p:nvSpPr>
        <p:spPr>
          <a:xfrm flipV="1">
            <a:off x="0" y="6742113"/>
            <a:ext cx="9144000" cy="161925"/>
          </a:xfrm>
          <a:prstGeom prst="rect">
            <a:avLst/>
          </a:prstGeom>
          <a:solidFill>
            <a:srgbClr val="C4B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Rettangolo 9"/>
          <p:cNvSpPr/>
          <p:nvPr userDrawn="1"/>
        </p:nvSpPr>
        <p:spPr>
          <a:xfrm flipV="1">
            <a:off x="3275856" y="1124744"/>
            <a:ext cx="5868144" cy="144016"/>
          </a:xfrm>
          <a:prstGeom prst="rect">
            <a:avLst/>
          </a:prstGeom>
          <a:gradFill flip="none" rotWithShape="1">
            <a:gsLst>
              <a:gs pos="0">
                <a:srgbClr val="C4B9D9">
                  <a:tint val="66000"/>
                  <a:satMod val="160000"/>
                </a:srgbClr>
              </a:gs>
              <a:gs pos="50000">
                <a:srgbClr val="C4B9D9">
                  <a:tint val="44500"/>
                  <a:satMod val="160000"/>
                </a:srgbClr>
              </a:gs>
              <a:gs pos="100000">
                <a:srgbClr val="C4B9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4925" y="196850"/>
            <a:ext cx="617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latin typeface="Arial Narrow" pitchFamily="34" charset="0"/>
              </a:defRPr>
            </a:lvl1pPr>
            <a:lvl2pPr>
              <a:defRPr sz="2400">
                <a:latin typeface="Arial Narrow" pitchFamily="34" charset="0"/>
              </a:defRPr>
            </a:lvl2pPr>
            <a:lvl3pPr>
              <a:defRPr sz="2400">
                <a:latin typeface="Arial Narrow" pitchFamily="34" charset="0"/>
              </a:defRPr>
            </a:lvl3pPr>
            <a:lvl4pPr>
              <a:defRPr sz="2400">
                <a:latin typeface="Arial Narrow" pitchFamily="34" charset="0"/>
              </a:defRPr>
            </a:lvl4pPr>
            <a:lvl5pPr>
              <a:defRPr sz="2400">
                <a:latin typeface="Arial Narrow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9" name="Titolo 4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836712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Use Arial Narrow 28pt font in bold face for the title</a:t>
            </a:r>
            <a:endParaRPr lang="en-US" altLang="ja-JP" dirty="0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200"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78F54A0D-B162-4730-A30A-B3686551E9B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7620000" cy="4800600"/>
          </a:xfrm>
        </p:spPr>
        <p:txBody>
          <a:bodyPr rtlCol="0">
            <a:normAutofit/>
          </a:bodyPr>
          <a:lstStyle/>
          <a:p>
            <a:pPr lvl="0"/>
            <a:endParaRPr lang="it-IT" noProof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E5EF9-4919-4B64-86AF-72B32DBDC8D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7587456" y="4048919"/>
            <a:ext cx="2366963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>
          <a:xfrm rot="16200000">
            <a:off x="7551738" y="1646237"/>
            <a:ext cx="2438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bg>
      <p:bgPr>
        <a:blipFill dpi="0" rotWithShape="1">
          <a:blip r:embed="rId2" cstate="print">
            <a:alphaModFix amt="10000"/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 flipV="1">
            <a:off x="0" y="6742113"/>
            <a:ext cx="9144000" cy="161925"/>
          </a:xfrm>
          <a:prstGeom prst="rect">
            <a:avLst/>
          </a:prstGeom>
          <a:solidFill>
            <a:srgbClr val="C4B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/>
          <p:cNvSpPr/>
          <p:nvPr userDrawn="1"/>
        </p:nvSpPr>
        <p:spPr>
          <a:xfrm flipV="1">
            <a:off x="3275856" y="1124744"/>
            <a:ext cx="5868144" cy="144016"/>
          </a:xfrm>
          <a:prstGeom prst="rect">
            <a:avLst/>
          </a:prstGeom>
          <a:gradFill flip="none" rotWithShape="1">
            <a:gsLst>
              <a:gs pos="0">
                <a:srgbClr val="C4B9D9">
                  <a:tint val="66000"/>
                  <a:satMod val="160000"/>
                </a:srgbClr>
              </a:gs>
              <a:gs pos="50000">
                <a:srgbClr val="C4B9D9">
                  <a:tint val="44500"/>
                  <a:satMod val="160000"/>
                </a:srgbClr>
              </a:gs>
              <a:gs pos="100000">
                <a:srgbClr val="C4B9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925" y="196850"/>
            <a:ext cx="617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4CC5F-4D88-4CD6-ADC6-1A6411613D46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F3877-11E0-4BFB-866F-FBE780DFE10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bg>
      <p:bgPr>
        <a:blipFill dpi="0" rotWithShape="1">
          <a:blip r:embed="rId2" cstate="print">
            <a:alphaModFix amt="10000"/>
            <a:lum/>
          </a:blip>
          <a:srcRect/>
          <a:stretch>
            <a:fillRect t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 flipV="1">
            <a:off x="0" y="6742113"/>
            <a:ext cx="9144000" cy="161925"/>
          </a:xfrm>
          <a:prstGeom prst="rect">
            <a:avLst/>
          </a:prstGeom>
          <a:solidFill>
            <a:srgbClr val="C4B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Rettangolo 2"/>
          <p:cNvSpPr/>
          <p:nvPr userDrawn="1"/>
        </p:nvSpPr>
        <p:spPr>
          <a:xfrm flipV="1">
            <a:off x="3275856" y="1124744"/>
            <a:ext cx="5868144" cy="144016"/>
          </a:xfrm>
          <a:prstGeom prst="rect">
            <a:avLst/>
          </a:prstGeom>
          <a:gradFill flip="none" rotWithShape="1">
            <a:gsLst>
              <a:gs pos="0">
                <a:srgbClr val="C4B9D9">
                  <a:tint val="66000"/>
                  <a:satMod val="160000"/>
                </a:srgbClr>
              </a:gs>
              <a:gs pos="50000">
                <a:srgbClr val="C4B9D9">
                  <a:tint val="44500"/>
                  <a:satMod val="160000"/>
                </a:srgbClr>
              </a:gs>
              <a:gs pos="100000">
                <a:srgbClr val="C4B9D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925" y="196850"/>
            <a:ext cx="6175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857A-83A0-4B1F-B525-8DDC16345734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D2323-15E0-4F40-BC57-682B94EA294E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C46BF-AA9C-49E1-8793-A786EC42D6C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C14F8-EAF9-417B-82B7-C6B07DC4B77A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8868A-1D85-4CE5-8CAD-10F56659480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3222-64D5-417C-8DA0-871C035CD12B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6A05-5510-47F2-ACEE-440406AC017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6469-5682-42EC-BAF1-66806200113E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F0E55-C29F-4480-890D-6B20BDFB83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844CDF-19A7-49D5-A90A-84A7F633E71B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84D553-72A4-4A16-A3C1-AB2CA8D0F45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magine 15" descr="C:\Documents and Settings\Standard\Desktop\documenti francesca\carta intestata Collegio\Collegium 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11225" y="44450"/>
            <a:ext cx="831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1985963" y="206375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tIns="91440" bIns="91440" upright="1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Collegio Nazionale dei Professori Ordinari di Fisiologia</a:t>
            </a:r>
            <a:endParaRPr lang="it-IT" sz="1200" dirty="0">
              <a:solidFill>
                <a:prstClr val="black"/>
              </a:solidFill>
              <a:latin typeface="Calibri"/>
              <a:ea typeface="MS Mincho"/>
              <a:cs typeface="Times New Roman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68525" y="827088"/>
            <a:ext cx="4910138" cy="14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317" name="Immagine 3" descr="C:\Documents and Settings\Standard\Desktop\documenti francesca\carta intestata Collegio\SIF logo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400925" y="152400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magine 15" descr="C:\Documents and Settings\Standard\Desktop\documenti francesca\carta intestata Collegio\Collegium logo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11225" y="44450"/>
            <a:ext cx="8318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3"/>
          <p:cNvSpPr txBox="1">
            <a:spLocks noChangeArrowheads="1"/>
          </p:cNvSpPr>
          <p:nvPr userDrawn="1"/>
        </p:nvSpPr>
        <p:spPr bwMode="auto">
          <a:xfrm>
            <a:off x="1985963" y="206375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tIns="91440" bIns="91440" upright="1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prstClr val="black"/>
                </a:solidFill>
                <a:latin typeface="Arial"/>
                <a:ea typeface="MS Mincho"/>
                <a:cs typeface="Times New Roman"/>
              </a:rPr>
              <a:t>Collegio Nazionale dei Professori Ordinari di Fisiologia</a:t>
            </a:r>
            <a:endParaRPr lang="it-IT" sz="1200" dirty="0">
              <a:solidFill>
                <a:prstClr val="black"/>
              </a:solidFill>
              <a:latin typeface="Calibri"/>
              <a:ea typeface="MS Mincho"/>
              <a:cs typeface="Times New Roman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168525" y="827088"/>
            <a:ext cx="4910138" cy="14287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605" name="Immagine 3" descr="C:\Documents and Settings\Standard\Desktop\documenti francesca\carta intestata Collegio\SIF logo.jp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7400925" y="152400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3789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8A452975-4C8C-4B0C-BBC7-094BB5705FC9}" type="datetimeFigureOut">
              <a:rPr lang="it-IT"/>
              <a:pPr>
                <a:defRPr/>
              </a:pPr>
              <a:t>28/10/2013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B4138BC-1335-4B7F-AB7D-CF2A1F3A742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7" r:id="rId2"/>
    <p:sldLayoutId id="2147483746" r:id="rId3"/>
    <p:sldLayoutId id="2147483745" r:id="rId4"/>
    <p:sldLayoutId id="2147483744" r:id="rId5"/>
    <p:sldLayoutId id="2147483743" r:id="rId6"/>
    <p:sldLayoutId id="2147483742" r:id="rId7"/>
    <p:sldLayoutId id="2147483741" r:id="rId8"/>
    <p:sldLayoutId id="2147483740" r:id="rId9"/>
    <p:sldLayoutId id="2147483739" r:id="rId10"/>
    <p:sldLayoutId id="2147483738" r:id="rId11"/>
    <p:sldLayoutId id="21474837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Insert Title (</a:t>
            </a:r>
            <a:r>
              <a:rPr lang="en-US" altLang="ja-JP" smtClean="0"/>
              <a:t>Use Arial Narrow 36pt font in bold face)</a:t>
            </a:r>
            <a:endParaRPr lang="it-IT" smtClean="0"/>
          </a:p>
        </p:txBody>
      </p:sp>
      <p:sp>
        <p:nvSpPr>
          <p:cNvPr id="51203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5BD9F60-524A-40FF-BD4E-88CE33AF42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 Narrow" pitchFamily="34" charset="0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2"/>
          <p:cNvSpPr txBox="1">
            <a:spLocks noChangeArrowheads="1"/>
          </p:cNvSpPr>
          <p:nvPr/>
        </p:nvSpPr>
        <p:spPr bwMode="auto">
          <a:xfrm>
            <a:off x="903288" y="1397000"/>
            <a:ext cx="7299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ASSEMBLEA DEL COLLEGIO NAZIONALE</a:t>
            </a:r>
          </a:p>
          <a:p>
            <a:pPr algn="ctr" defTabSz="457200"/>
            <a:r>
              <a:rPr lang="en-US" sz="3200" b="1">
                <a:solidFill>
                  <a:srgbClr val="000000"/>
                </a:solidFill>
                <a:latin typeface="Calibri" pitchFamily="34" charset="0"/>
              </a:rPr>
              <a:t>DEI PROFESSORI ORDINARI DI FISIOLOGIA</a:t>
            </a:r>
          </a:p>
          <a:p>
            <a:pPr algn="ctr" defTabSz="457200"/>
            <a:r>
              <a:rPr lang="en-US" sz="2000">
                <a:solidFill>
                  <a:srgbClr val="000000"/>
                </a:solidFill>
                <a:latin typeface="Calibri" pitchFamily="34" charset="0"/>
              </a:rPr>
              <a:t>Portonovo (AN), sabato 21 settembre 2013</a:t>
            </a:r>
          </a:p>
        </p:txBody>
      </p:sp>
      <p:sp>
        <p:nvSpPr>
          <p:cNvPr id="58370" name="TextBox 3"/>
          <p:cNvSpPr txBox="1">
            <a:spLocks noChangeArrowheads="1"/>
          </p:cNvSpPr>
          <p:nvPr/>
        </p:nvSpPr>
        <p:spPr bwMode="auto">
          <a:xfrm>
            <a:off x="1146175" y="3416300"/>
            <a:ext cx="71929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 b="1">
                <a:solidFill>
                  <a:srgbClr val="000000"/>
                </a:solidFill>
                <a:latin typeface="Calibri" pitchFamily="34" charset="0"/>
              </a:rPr>
              <a:t>ORDINE DEL GIORNO: 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1. Comunicazioni 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2. Censimento dei carchi didattici e dell’organico BIO/09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3. Riflessioni sui risultati della VQR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4. Scuole di Specializzazione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5. Varie ed eventuali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260350"/>
            <a:ext cx="8507413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DOCENTE BIO/09 (PO + PA + Ric) A LIVELLO DEI SINGOLI ATENEI</a:t>
            </a:r>
            <a:b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(NORD)</a:t>
            </a:r>
            <a:endParaRPr lang="it-IT" sz="1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7586" name="Segnaposto contenuto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67586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507413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DOCENTE BIO/09 (PO + PA + Ric) A LIVELLO DEI SINGOLI ATENEI</a:t>
            </a:r>
            <a:b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(CENTRO)</a:t>
            </a: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8610" name="Segnaposto contenuto 8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68610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CORPO DOCENTE BIO/09 (PO + PA + Ric) A LIVELLO DEI SINGOLI ATENEI</a:t>
            </a:r>
            <a:br>
              <a:rPr lang="it-IT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(SUD)</a:t>
            </a: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9634" name="Segnaposto contenuto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69634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407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RIPARTIZIONE CORPO DOCENTE BIO/09 (PO-PA-RIC) NEI SINGOLI ATENEI</a:t>
            </a:r>
            <a:b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(NORD)</a:t>
            </a: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0658" name="Segnaposto contenuto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70658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404813"/>
            <a:ext cx="883126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RIPARTIZIONE CORPO DOCENTE BIO/09 (PO-PA-RIC) NEI SINGOLI ATENEI</a:t>
            </a:r>
            <a:b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(CENTRO)</a:t>
            </a:r>
            <a:endParaRPr lang="it-IT" sz="1800" dirty="0"/>
          </a:p>
        </p:txBody>
      </p:sp>
      <p:graphicFrame>
        <p:nvGraphicFramePr>
          <p:cNvPr id="71682" name="Segnaposto contenuto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71682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388" y="333375"/>
            <a:ext cx="86518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RIPARTIZIONE CORPO DOCENTE BIO/09 (PO-PA-RIC) NEI SINGOLI ATENEI</a:t>
            </a:r>
            <a:b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(SUD)</a:t>
            </a:r>
            <a:endParaRPr lang="it-IT" sz="1800" dirty="0"/>
          </a:p>
        </p:txBody>
      </p:sp>
      <p:graphicFrame>
        <p:nvGraphicFramePr>
          <p:cNvPr id="72706" name="Segnaposto contenuto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72706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333375"/>
            <a:ext cx="86868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CARICO DIDATTICO MEDIO PER DOCENTE A LIVELLO DEI SINGOLI ATENEI</a:t>
            </a:r>
            <a:br>
              <a:rPr lang="it-IT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(NORD</a:t>
            </a:r>
            <a:r>
              <a:rPr lang="it-IT" sz="1800" dirty="0" smtClean="0">
                <a:solidFill>
                  <a:srgbClr val="003300"/>
                </a:solidFill>
              </a:rPr>
              <a:t>)</a:t>
            </a:r>
            <a:endParaRPr lang="it-IT" sz="1800" dirty="0">
              <a:solidFill>
                <a:srgbClr val="003300"/>
              </a:solidFill>
            </a:endParaRPr>
          </a:p>
        </p:txBody>
      </p:sp>
      <p:sp>
        <p:nvSpPr>
          <p:cNvPr id="73730" name="CasellaDiTesto 8"/>
          <p:cNvSpPr txBox="1">
            <a:spLocks noChangeArrowheads="1"/>
          </p:cNvSpPr>
          <p:nvPr/>
        </p:nvSpPr>
        <p:spPr bwMode="auto">
          <a:xfrm>
            <a:off x="3132138" y="1495425"/>
            <a:ext cx="360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*</a:t>
            </a:r>
          </a:p>
          <a:p>
            <a:endParaRPr lang="it-IT">
              <a:latin typeface="Calibri" pitchFamily="34" charset="0"/>
            </a:endParaRPr>
          </a:p>
        </p:txBody>
      </p:sp>
      <p:sp>
        <p:nvSpPr>
          <p:cNvPr id="73731" name="CasellaDiTesto 9"/>
          <p:cNvSpPr txBox="1">
            <a:spLocks noChangeArrowheads="1"/>
          </p:cNvSpPr>
          <p:nvPr/>
        </p:nvSpPr>
        <p:spPr bwMode="auto">
          <a:xfrm>
            <a:off x="179388" y="6380163"/>
            <a:ext cx="7416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it-IT" sz="1200">
                <a:latin typeface="Calibri" pitchFamily="34" charset="0"/>
              </a:rPr>
              <a:t>Nessun Docente BIO/09</a:t>
            </a:r>
          </a:p>
        </p:txBody>
      </p:sp>
      <p:graphicFrame>
        <p:nvGraphicFramePr>
          <p:cNvPr id="73732" name="Segnaposto contenuto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73732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507412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CARICO DIDATTICO MEDIO PER DOCENTE A LIVELLO DEI SINGOLI ATENEI</a:t>
            </a:r>
            <a:br>
              <a:rPr lang="it-IT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(CENTRO</a:t>
            </a:r>
            <a:r>
              <a:rPr lang="it-IT" sz="1800" dirty="0" smtClean="0">
                <a:solidFill>
                  <a:srgbClr val="003300"/>
                </a:solidFill>
              </a:rPr>
              <a:t>)</a:t>
            </a:r>
            <a:endParaRPr lang="it-IT" sz="1800" dirty="0"/>
          </a:p>
        </p:txBody>
      </p:sp>
      <p:graphicFrame>
        <p:nvGraphicFramePr>
          <p:cNvPr id="74754" name="Segnaposto contenuto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74754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03200" y="527050"/>
            <a:ext cx="857885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CARICO DIDATTICO MEDIO PER DOCENTE A LIVELLO DEI SINGOLI ATENEI</a:t>
            </a:r>
            <a:br>
              <a:rPr lang="it-IT" sz="22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(SUD</a:t>
            </a:r>
            <a:r>
              <a:rPr lang="it-IT" sz="1800" dirty="0" smtClean="0">
                <a:solidFill>
                  <a:srgbClr val="003300"/>
                </a:solidFill>
              </a:rPr>
              <a:t>)</a:t>
            </a:r>
            <a:endParaRPr lang="it-IT" sz="1800" dirty="0"/>
          </a:p>
        </p:txBody>
      </p:sp>
      <p:sp>
        <p:nvSpPr>
          <p:cNvPr id="75778" name="CasellaDiTesto 7"/>
          <p:cNvSpPr txBox="1">
            <a:spLocks noChangeArrowheads="1"/>
          </p:cNvSpPr>
          <p:nvPr/>
        </p:nvSpPr>
        <p:spPr bwMode="auto">
          <a:xfrm>
            <a:off x="179388" y="6386513"/>
            <a:ext cx="74168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>
                <a:latin typeface="Calibri" pitchFamily="34" charset="0"/>
              </a:rPr>
              <a:t>* Nessun Docente BIO/09</a:t>
            </a:r>
          </a:p>
        </p:txBody>
      </p:sp>
      <p:sp>
        <p:nvSpPr>
          <p:cNvPr id="75779" name="CasellaDiTesto 15"/>
          <p:cNvSpPr txBox="1">
            <a:spLocks noChangeArrowheads="1"/>
          </p:cNvSpPr>
          <p:nvPr/>
        </p:nvSpPr>
        <p:spPr bwMode="auto">
          <a:xfrm>
            <a:off x="2195513" y="1474788"/>
            <a:ext cx="360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>
                <a:latin typeface="Calibri" pitchFamily="34" charset="0"/>
              </a:rPr>
              <a:t>*</a:t>
            </a:r>
          </a:p>
        </p:txBody>
      </p:sp>
      <p:graphicFrame>
        <p:nvGraphicFramePr>
          <p:cNvPr id="75780" name="Segnaposto contenuto 11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75780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0975" y="333375"/>
            <a:ext cx="93249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CARICO DIDATTICO DOCENTI </a:t>
            </a:r>
            <a:r>
              <a:rPr lang="it-IT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BIO/09 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vs. DOCENTI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ESTERNI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NEI SINGOLI ATENEI</a:t>
            </a:r>
            <a:b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(NORD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graphicFrame>
        <p:nvGraphicFramePr>
          <p:cNvPr id="76802" name="Segnaposto contenuto 5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82000" cy="4781550"/>
        </p:xfrm>
        <a:graphic>
          <a:graphicData uri="http://schemas.openxmlformats.org/presentationml/2006/ole">
            <p:oleObj spid="_x0000_s76802" r:id="rId3" imgW="8382727" imgH="47857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Box 1"/>
          <p:cNvSpPr txBox="1">
            <a:spLocks noChangeArrowheads="1"/>
          </p:cNvSpPr>
          <p:nvPr/>
        </p:nvSpPr>
        <p:spPr bwMode="auto">
          <a:xfrm>
            <a:off x="3325813" y="1920875"/>
            <a:ext cx="3049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COMUNICAZIONI</a:t>
            </a:r>
          </a:p>
        </p:txBody>
      </p:sp>
      <p:sp>
        <p:nvSpPr>
          <p:cNvPr id="59394" name="TextBox 2"/>
          <p:cNvSpPr txBox="1">
            <a:spLocks noChangeArrowheads="1"/>
          </p:cNvSpPr>
          <p:nvPr/>
        </p:nvSpPr>
        <p:spPr bwMode="auto">
          <a:xfrm>
            <a:off x="809625" y="3381375"/>
            <a:ext cx="716121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1.          Decreto proroga conclusione lavori Commissioni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2. Contributo per attività del Collegio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3. Stimolare adesioni PO non iscritti</a:t>
            </a:r>
          </a:p>
          <a:p>
            <a:pPr defTabSz="457200"/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4. Rappresentanza M/EDF</a:t>
            </a:r>
          </a:p>
          <a:p>
            <a:pPr defTabSz="457200"/>
            <a:endParaRPr lang="en-US" sz="240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5939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22375" y="3444875"/>
            <a:ext cx="5492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-180975" y="333375"/>
            <a:ext cx="93249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CARICO DIDATTICO DOCENTI </a:t>
            </a:r>
            <a:r>
              <a:rPr lang="it-IT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BIO/09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DOCENTI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ESTERNI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NEI SINGOLI ATENEI</a:t>
            </a:r>
            <a:b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(CENTRO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graphicFrame>
        <p:nvGraphicFramePr>
          <p:cNvPr id="77826" name="Segnaposto contenuto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82000" cy="4781550"/>
        </p:xfrm>
        <a:graphic>
          <a:graphicData uri="http://schemas.openxmlformats.org/presentationml/2006/ole">
            <p:oleObj spid="_x0000_s77826" r:id="rId3" imgW="8382727" imgH="47857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-180975" y="333375"/>
            <a:ext cx="9324975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CARICO DIDATTICO DOCENTI </a:t>
            </a:r>
            <a:r>
              <a:rPr lang="it-IT" sz="20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BIO/09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vs. DOCENTI </a:t>
            </a:r>
            <a:r>
              <a:rPr lang="it-IT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ESTERNI</a:t>
            </a: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NEI SINGOLI ATENEI</a:t>
            </a:r>
            <a:b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(SUD</a:t>
            </a:r>
            <a:r>
              <a:rPr lang="it-IT" sz="2000" dirty="0" smtClean="0"/>
              <a:t>)</a:t>
            </a:r>
            <a:endParaRPr lang="it-IT" sz="2000" dirty="0"/>
          </a:p>
        </p:txBody>
      </p:sp>
      <p:graphicFrame>
        <p:nvGraphicFramePr>
          <p:cNvPr id="78850" name="Segnaposto contenuto 7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82000" cy="4781550"/>
        </p:xfrm>
        <a:graphic>
          <a:graphicData uri="http://schemas.openxmlformats.org/presentationml/2006/ole">
            <p:oleObj spid="_x0000_s78850" r:id="rId3" imgW="8382727" imgH="478577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3" y="303213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DATI RIASSUNTIVI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CENSIMENTO CARICO DIDATTICO BIO/09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611188" y="1989138"/>
          <a:ext cx="7921625" cy="3511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3952"/>
                <a:gridCol w="1173464"/>
                <a:gridCol w="1173464"/>
              </a:tblGrid>
              <a:tr h="556687">
                <a:tc gridSpan="3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CARICO</a:t>
                      </a:r>
                      <a:r>
                        <a:rPr lang="it-IT" sz="1800" baseline="0" dirty="0" smtClean="0">
                          <a:latin typeface="Arial" pitchFamily="34" charset="0"/>
                          <a:cs typeface="Arial" pitchFamily="34" charset="0"/>
                        </a:rPr>
                        <a:t> DIDATTICO BIO/09 SUL TERRITORIO NAZIONALE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556687">
                <a:tc>
                  <a:txBody>
                    <a:bodyPr/>
                    <a:lstStyle/>
                    <a:p>
                      <a:r>
                        <a:rPr lang="it-IT" dirty="0" smtClean="0"/>
                        <a:t>CFU</a:t>
                      </a:r>
                      <a:r>
                        <a:rPr lang="it-IT" baseline="0" dirty="0" smtClean="0"/>
                        <a:t> TOTALI</a:t>
                      </a:r>
                      <a:endParaRPr lang="it-IT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it-IT" dirty="0" smtClean="0"/>
                        <a:t>7808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675593">
                <a:tc>
                  <a:txBody>
                    <a:bodyPr/>
                    <a:lstStyle/>
                    <a:p>
                      <a:r>
                        <a:rPr lang="it-IT" dirty="0" smtClean="0"/>
                        <a:t>CFU EROGATI DA DOCENTI BIO/09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6319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baseline="0" dirty="0" smtClean="0"/>
                        <a:t>80.93%</a:t>
                      </a:r>
                      <a:endParaRPr lang="it-IT" dirty="0"/>
                    </a:p>
                  </a:txBody>
                  <a:tcPr/>
                </a:tc>
              </a:tr>
              <a:tr h="670862">
                <a:tc>
                  <a:txBody>
                    <a:bodyPr/>
                    <a:lstStyle/>
                    <a:p>
                      <a:r>
                        <a:rPr lang="it-IT" dirty="0" smtClean="0"/>
                        <a:t>CFU EROGATI DA DOCENTI NON BIO/09</a:t>
                      </a:r>
                    </a:p>
                    <a:p>
                      <a:r>
                        <a:rPr lang="it-IT" dirty="0" smtClean="0"/>
                        <a:t>(altri SSD, personale esterno</a:t>
                      </a:r>
                      <a:r>
                        <a:rPr lang="it-IT" baseline="0" dirty="0" smtClean="0"/>
                        <a:t>, contrattisti, etc.)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it-IT" baseline="0" dirty="0" smtClean="0"/>
                        <a:t>1489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it-IT" baseline="0" dirty="0" smtClean="0"/>
                        <a:t>19.07%</a:t>
                      </a:r>
                    </a:p>
                  </a:txBody>
                  <a:tcPr/>
                </a:tc>
              </a:tr>
              <a:tr h="564507">
                <a:tc rowSpan="2">
                  <a:txBody>
                    <a:bodyPr/>
                    <a:lstStyle/>
                    <a:p>
                      <a:r>
                        <a:rPr lang="it-IT" dirty="0" smtClean="0"/>
                        <a:t>CARICO DIDATTICO MEDIO </a:t>
                      </a:r>
                    </a:p>
                    <a:p>
                      <a:r>
                        <a:rPr lang="it-IT" dirty="0" smtClean="0"/>
                        <a:t>(n°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CFU/</a:t>
                      </a:r>
                      <a:r>
                        <a:rPr lang="it-IT" baseline="0" dirty="0" smtClean="0"/>
                        <a:t>n° </a:t>
                      </a:r>
                      <a:r>
                        <a:rPr lang="it-IT" dirty="0" smtClean="0"/>
                        <a:t>DOCENTI BIO/09)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800" baseline="0" dirty="0" smtClean="0"/>
                    </a:p>
                    <a:p>
                      <a:r>
                        <a:rPr lang="it-IT" baseline="0" dirty="0" smtClean="0"/>
                        <a:t>PO + 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14.44</a:t>
                      </a:r>
                    </a:p>
                  </a:txBody>
                  <a:tcPr/>
                </a:tc>
              </a:tr>
              <a:tr h="46970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8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endParaRPr lang="it-IT" sz="800" baseline="0" dirty="0" smtClean="0"/>
                    </a:p>
                    <a:p>
                      <a:pPr>
                        <a:buFontTx/>
                        <a:buNone/>
                      </a:pPr>
                      <a:r>
                        <a:rPr lang="it-IT" baseline="0" dirty="0" smtClean="0"/>
                        <a:t>7.67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7" name="Grafico 1"/>
          <p:cNvGraphicFramePr>
            <a:graphicFrameLocks/>
          </p:cNvGraphicFramePr>
          <p:nvPr/>
        </p:nvGraphicFramePr>
        <p:xfrm>
          <a:off x="344488" y="1362075"/>
          <a:ext cx="8021637" cy="4421188"/>
        </p:xfrm>
        <a:graphic>
          <a:graphicData uri="http://schemas.openxmlformats.org/presentationml/2006/ole">
            <p:oleObj spid="_x0000_s80897" r:id="rId3" imgW="8016935" imgH="4426080" progId="Excel.Chart.8">
              <p:embed/>
            </p:oleObj>
          </a:graphicData>
        </a:graphic>
      </p:graphicFrame>
      <p:cxnSp>
        <p:nvCxnSpPr>
          <p:cNvPr id="3" name="Connettore 1 2"/>
          <p:cNvCxnSpPr/>
          <p:nvPr/>
        </p:nvCxnSpPr>
        <p:spPr>
          <a:xfrm>
            <a:off x="2790825" y="2324100"/>
            <a:ext cx="1019175" cy="784225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899" name="CasellaDiTesto 1"/>
          <p:cNvSpPr txBox="1">
            <a:spLocks noChangeArrowheads="1"/>
          </p:cNvSpPr>
          <p:nvPr/>
        </p:nvSpPr>
        <p:spPr bwMode="auto">
          <a:xfrm>
            <a:off x="3300413" y="2411413"/>
            <a:ext cx="922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it-IT" b="1">
                <a:latin typeface="Calibri" pitchFamily="34" charset="0"/>
              </a:rPr>
              <a:t>-37 u. ?</a:t>
            </a:r>
            <a:endParaRPr lang="it-IT" b="1">
              <a:solidFill>
                <a:schemeClr val="accent1"/>
              </a:solidFill>
              <a:latin typeface="Calibri" pitchFamily="34" charset="0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6394450" y="2033588"/>
            <a:ext cx="1008063" cy="290512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olo 1"/>
          <p:cNvSpPr txBox="1">
            <a:spLocks/>
          </p:cNvSpPr>
          <p:nvPr/>
        </p:nvSpPr>
        <p:spPr>
          <a:xfrm>
            <a:off x="58738" y="661988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ORGANICO BIO/09 AL 31/10/2018</a:t>
            </a:r>
            <a:endParaRPr lang="it-IT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395288" y="1196975"/>
          <a:ext cx="8353425" cy="43926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692"/>
                <a:gridCol w="1670586"/>
                <a:gridCol w="1594650"/>
              </a:tblGrid>
              <a:tr h="1077848">
                <a:tc gridSpan="3">
                  <a:txBody>
                    <a:bodyPr/>
                    <a:lstStyle/>
                    <a:p>
                      <a:pPr algn="ctr"/>
                      <a:endParaRPr lang="it-IT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it-IT" sz="2000" dirty="0" smtClean="0">
                          <a:latin typeface="Arial" pitchFamily="34" charset="0"/>
                          <a:cs typeface="Arial" pitchFamily="34" charset="0"/>
                        </a:rPr>
                        <a:t>PROIEZIONE CARICO</a:t>
                      </a:r>
                      <a:r>
                        <a:rPr lang="it-IT" sz="2000" baseline="0" dirty="0" smtClean="0">
                          <a:latin typeface="Arial" pitchFamily="34" charset="0"/>
                          <a:cs typeface="Arial" pitchFamily="34" charset="0"/>
                        </a:rPr>
                        <a:t> DIDATTICO BIO/09 AL 31/10/2018</a:t>
                      </a:r>
                    </a:p>
                    <a:p>
                      <a:pPr algn="ctr"/>
                      <a:endParaRPr lang="it-IT" sz="2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54886">
                <a:tc gridSpan="3"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IPOTESI BASATA SU 4071.5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CFU</a:t>
                      </a:r>
                      <a:r>
                        <a:rPr lang="it-IT" baseline="0" dirty="0" smtClean="0"/>
                        <a:t> (52% DEI CFU TOTALI) </a:t>
                      </a:r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71664">
                <a:tc>
                  <a:txBody>
                    <a:bodyPr/>
                    <a:lstStyle/>
                    <a:p>
                      <a:endParaRPr lang="it-IT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 smtClean="0"/>
                    </a:p>
                    <a:p>
                      <a:pPr algn="ctr"/>
                      <a:r>
                        <a:rPr lang="it-IT" dirty="0" smtClean="0"/>
                        <a:t>31/10/2013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baseline="0" dirty="0" smtClean="0"/>
                    </a:p>
                    <a:p>
                      <a:pPr algn="ctr"/>
                      <a:r>
                        <a:rPr lang="it-IT" baseline="0" dirty="0" smtClean="0"/>
                        <a:t>31/10/2018</a:t>
                      </a:r>
                      <a:endParaRPr lang="it-IT" dirty="0"/>
                    </a:p>
                  </a:txBody>
                  <a:tcPr/>
                </a:tc>
              </a:tr>
              <a:tr h="1587647">
                <a:tc>
                  <a:txBody>
                    <a:bodyPr/>
                    <a:lstStyle/>
                    <a:p>
                      <a:endParaRPr lang="it-IT" dirty="0" smtClean="0"/>
                    </a:p>
                    <a:p>
                      <a:r>
                        <a:rPr lang="it-IT" dirty="0" smtClean="0"/>
                        <a:t>CARICO DIDATTICO MEDIO  DI PO</a:t>
                      </a:r>
                      <a:r>
                        <a:rPr lang="it-IT" baseline="0" dirty="0" smtClean="0"/>
                        <a:t> &amp; PA</a:t>
                      </a:r>
                      <a:endParaRPr lang="it-IT" dirty="0" smtClean="0"/>
                    </a:p>
                    <a:p>
                      <a:r>
                        <a:rPr lang="it-IT" dirty="0" smtClean="0"/>
                        <a:t>(n° CFU/</a:t>
                      </a:r>
                      <a:r>
                        <a:rPr lang="it-IT" baseline="0" dirty="0" smtClean="0"/>
                        <a:t>n° </a:t>
                      </a:r>
                      <a:r>
                        <a:rPr lang="it-IT" dirty="0" smtClean="0"/>
                        <a:t>DOCENTI BIO/09)</a:t>
                      </a:r>
                    </a:p>
                    <a:p>
                      <a:r>
                        <a:rPr lang="it-IT" dirty="0" smtClean="0"/>
                        <a:t>                                                                                         </a:t>
                      </a:r>
                    </a:p>
                    <a:p>
                      <a:r>
                        <a:rPr lang="it-IT" dirty="0" smtClean="0"/>
                        <a:t>                                           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 </a:t>
                      </a:r>
                    </a:p>
                    <a:p>
                      <a:pPr algn="ctr"/>
                      <a:r>
                        <a:rPr lang="it-IT" baseline="0" dirty="0" smtClean="0"/>
                        <a:t>  14.44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baseline="0" dirty="0" smtClean="0"/>
                        <a:t>17.78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ChangeArrowheads="1"/>
          </p:cNvSpPr>
          <p:nvPr/>
        </p:nvSpPr>
        <p:spPr bwMode="auto">
          <a:xfrm>
            <a:off x="1547813" y="3068638"/>
            <a:ext cx="657701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RIFLESSIONI SUI RISULTATI DELLA VQR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36000"/>
              </a:schemeClr>
            </a:gs>
            <a:gs pos="84000">
              <a:schemeClr val="accent1">
                <a:tint val="44500"/>
                <a:satMod val="160000"/>
                <a:lumMod val="8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3995738" y="627856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731093-3368-4792-9AD2-2AAB10CE5A20}" type="slidenum">
              <a:rPr lang="it-IT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it-IT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467544" y="188640"/>
            <a:ext cx="8208912" cy="2813149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63500" dist="177800" dir="186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prstClr val="white"/>
                </a:solidFill>
                <a:latin typeface="Calibri"/>
              </a:rPr>
              <a:t>VQR 2004-2010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3200" b="1" dirty="0">
                <a:solidFill>
                  <a:prstClr val="white"/>
                </a:solidFill>
                <a:latin typeface="Calibri"/>
              </a:rPr>
              <a:t>V</a:t>
            </a:r>
            <a:r>
              <a:rPr lang="it-IT" sz="3200" b="1" dirty="0">
                <a:solidFill>
                  <a:prstClr val="white"/>
                </a:solidFill>
                <a:latin typeface="Calibri"/>
              </a:rPr>
              <a:t>alutazione dei Prodotti di ricerca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prstClr val="white"/>
                </a:solidFill>
                <a:latin typeface="Calibri"/>
              </a:rPr>
              <a:t>SSD BIO/09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ttangolo arrotondato 4"/>
          <p:cNvSpPr/>
          <p:nvPr/>
        </p:nvSpPr>
        <p:spPr>
          <a:xfrm>
            <a:off x="72008" y="3212976"/>
            <a:ext cx="8964488" cy="2748915"/>
          </a:xfrm>
          <a:prstGeom prst="roundRect">
            <a:avLst>
              <a:gd name="adj" fmla="val 2265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177800" dir="186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Società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Italiana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di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Fisiologia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Calibri"/>
              </a:rPr>
              <a:t>64°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Congresso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N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azionale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 18-20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Settembre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2013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Portonovo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Ancona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7950" y="1412875"/>
          <a:ext cx="8856663" cy="5183188"/>
        </p:xfrm>
        <a:graphic>
          <a:graphicData uri="http://schemas.openxmlformats.org/drawingml/2006/table">
            <a:tbl>
              <a:tblPr/>
              <a:tblGrid>
                <a:gridCol w="1778076"/>
                <a:gridCol w="3138650"/>
                <a:gridCol w="3068903"/>
                <a:gridCol w="871356"/>
              </a:tblGrid>
              <a:tr h="648000">
                <a:tc rowSpan="4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SCIENZE </a:t>
                      </a:r>
                      <a:r>
                        <a:rPr lang="it-IT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MORFO-FUNZIONALI</a:t>
                      </a:r>
                    </a:p>
                    <a:p>
                      <a:pPr algn="ctr" fontAlgn="b"/>
                      <a:endParaRPr lang="it-IT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REZZANI 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Rita </a:t>
                      </a:r>
                      <a:r>
                        <a:rPr lang="it-IT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it-IT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COORDINATORE)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BRESCIA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491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BELLUARDO 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Natale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PALERMO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605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CHELAZZI 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Leonardo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VERONA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847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DI 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RENZO Maria Flavia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TORINO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254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 rowSpan="4"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BIO/09; BIO/16; BIO/17;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GALLETTI 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Claudio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BOLOGNA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MARTELLI 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Alberto Maria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BOLOGNA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NERVI 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Clara </a:t>
                      </a:r>
                      <a:endParaRPr lang="it-IT" sz="1600" b="0" i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(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PRESIDENTE GEV05)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ROMA "La Sapienza"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0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SCHIEPPATI </a:t>
                      </a:r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Marco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Università degli Studi di PAVIA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671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3995738" y="404813"/>
            <a:ext cx="2290762" cy="646112"/>
          </a:xfrm>
          <a:prstGeom prst="round2DiagRect">
            <a:avLst>
              <a:gd name="adj1" fmla="val 38783"/>
              <a:gd name="adj2" fmla="val 0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200" b="1" dirty="0">
                <a:solidFill>
                  <a:prstClr val="white"/>
                </a:solidFill>
                <a:latin typeface="Calibri"/>
              </a:rPr>
              <a:t>SUB-GEV-05</a:t>
            </a:r>
            <a:endParaRPr lang="it-IT" sz="3200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36000"/>
              </a:schemeClr>
            </a:gs>
            <a:gs pos="84000">
              <a:schemeClr val="accent1">
                <a:tint val="44500"/>
                <a:satMod val="160000"/>
                <a:lumMod val="8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xfrm>
            <a:off x="3995738" y="6278563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D32D7D-7E9C-46B4-A595-BB889C1DF726}" type="slidenum">
              <a:rPr lang="it-IT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467544" y="188640"/>
            <a:ext cx="8208912" cy="2120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  <a:effectLst>
            <a:innerShdw blurRad="63500" dist="177800" dir="186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prstClr val="white"/>
                </a:solidFill>
                <a:latin typeface="Calibri"/>
              </a:rPr>
              <a:t>VQR 2004-2010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30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it-IT" sz="3200" b="1" dirty="0">
                <a:solidFill>
                  <a:prstClr val="white"/>
                </a:solidFill>
                <a:latin typeface="Calibri"/>
              </a:rPr>
              <a:t>V</a:t>
            </a:r>
            <a:r>
              <a:rPr lang="it-IT" sz="3200" b="1" dirty="0">
                <a:solidFill>
                  <a:prstClr val="white"/>
                </a:solidFill>
                <a:latin typeface="Calibri"/>
              </a:rPr>
              <a:t>alutazione dei Prodotti di ricerca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3000" b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72008" y="2852936"/>
            <a:ext cx="8964488" cy="3312795"/>
          </a:xfrm>
          <a:prstGeom prst="roundRect">
            <a:avLst>
              <a:gd name="adj" fmla="val 22656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177800" dir="186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Prodotti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libri"/>
              </a:rPr>
              <a:t>valutati</a:t>
            </a:r>
            <a:r>
              <a:rPr lang="en-US" sz="3200" b="1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Articoli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su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rivista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indicizzata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;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libri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capitoli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di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libri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, proceedings (ISBN-ISSN)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Edizioni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critiche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traduzioni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e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commenti</a:t>
            </a:r>
            <a:r>
              <a:rPr lang="en-US" sz="3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scientifici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  <a:defRPr/>
            </a:pPr>
            <a:r>
              <a:rPr lang="en-US" sz="3000" b="1" dirty="0" err="1">
                <a:solidFill>
                  <a:prstClr val="black"/>
                </a:solidFill>
                <a:latin typeface="Calibri"/>
              </a:rPr>
              <a:t>Brevetti</a:t>
            </a:r>
            <a:endParaRPr lang="en-US" sz="3000" b="1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403648" y="44624"/>
          <a:ext cx="6264696" cy="66935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215900" dir="26400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606748"/>
                <a:gridCol w="1613424"/>
                <a:gridCol w="1600073"/>
                <a:gridCol w="1444451"/>
              </a:tblGrid>
              <a:tr h="716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1" dirty="0">
                          <a:effectLst/>
                          <a:latin typeface="Times New Roman"/>
                          <a:ea typeface="Times New Roman"/>
                        </a:rPr>
                        <a:t>SSD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1" dirty="0">
                          <a:effectLst/>
                          <a:latin typeface="Times New Roman"/>
                          <a:ea typeface="Times New Roman"/>
                        </a:rPr>
                        <a:t># prodotti conferiti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1" dirty="0">
                          <a:effectLst/>
                          <a:latin typeface="Times New Roman"/>
                          <a:ea typeface="Times New Roman"/>
                        </a:rPr>
                        <a:t># prodotti attesi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600" b="0" i="1" dirty="0">
                          <a:effectLst/>
                          <a:latin typeface="Times New Roman"/>
                          <a:ea typeface="Times New Roman"/>
                        </a:rPr>
                        <a:t>prodotti conferiti/prodotti attesi x 100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BIO/01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291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302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96,36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BIO/02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312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318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98,11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BIO/03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383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384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99,74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BIO/04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288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293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98,29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BIO/05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711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97,66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BIO/06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577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594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97,14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BIO/07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571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587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97,27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159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99,37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4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BIO/09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1464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1536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 smtClean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        95,31  (-72)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BIO/10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2247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2311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97,23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BIO/11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559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573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97,56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BIO/12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417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434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96,08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BIO/13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692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712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97,19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BIO/14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1694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1733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97,75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BIO/15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243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246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98,78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BIO/16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880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914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96,28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BIO/17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465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482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96,47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538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545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98,72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BIO/19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279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283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98,59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80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TOTALE UNIVERSITA'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12769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13134</a:t>
                      </a:r>
                      <a:endParaRPr lang="it-IT" sz="1600" b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97,22</a:t>
                      </a:r>
                      <a:endParaRPr lang="it-IT" sz="16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34946" marR="34946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3" y="1776413"/>
            <a:ext cx="7772400" cy="11525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CENSIMENTO CARICO DIDATTICO BIO/09 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418" name="CasellaDiTesto 4"/>
          <p:cNvSpPr txBox="1">
            <a:spLocks noChangeArrowheads="1"/>
          </p:cNvSpPr>
          <p:nvPr/>
        </p:nvSpPr>
        <p:spPr bwMode="auto">
          <a:xfrm>
            <a:off x="827088" y="2924175"/>
            <a:ext cx="7632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/>
            <a:r>
              <a:rPr lang="it-IT">
                <a:solidFill>
                  <a:srgbClr val="17375E"/>
                </a:solidFill>
                <a:latin typeface="Calibri" pitchFamily="34" charset="0"/>
              </a:rPr>
              <a:t>(dati raccolti fino al 17/09/2013) </a:t>
            </a:r>
            <a:r>
              <a:rPr lang="it-IT" sz="2400">
                <a:solidFill>
                  <a:srgbClr val="17375E"/>
                </a:solidFill>
                <a:latin typeface="Calibri" pitchFamily="34" charset="0"/>
              </a:rPr>
              <a:t>	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295635" y="980728"/>
          <a:ext cx="6552730" cy="569028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266700" dir="1920000" algn="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915168"/>
                <a:gridCol w="651209"/>
                <a:gridCol w="652573"/>
                <a:gridCol w="672348"/>
                <a:gridCol w="651890"/>
                <a:gridCol w="709851"/>
                <a:gridCol w="648482"/>
                <a:gridCol w="651209"/>
              </a:tblGrid>
              <a:tr h="8707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SSD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 Articolo su rivista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 Atto di convegno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 Contributo in volume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 Brevetto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 Monografia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% Altro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i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# totale prodotti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BIO/01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96,22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1,72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1,03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291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BIO/02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92,63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3,21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2,24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1,92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312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90,60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1,83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4,44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2,61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0,52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383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96,88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1,74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0,35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288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BIO/05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96,91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2,53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711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BIO/06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97,92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0,52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1,21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577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95,62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0,70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2,28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1,23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571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BIO/08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87,34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2,53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7,59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1,27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1,27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158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BIO/09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97,47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1,02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1,09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0,20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0,20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1464</a:t>
                      </a:r>
                      <a:endParaRPr lang="it-IT" sz="12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98,89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0,49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0,04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0,09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2247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98,57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0,18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0,72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559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99,52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0,24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0,24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417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96,68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1,16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1,45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0,29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0,43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692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98,82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0,12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0,77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0,06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0,06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1694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BIO/15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99,59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0,41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243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BIO/16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96,93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1,36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0,11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0,91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0,34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880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96,99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0,22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2,37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0,43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465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98,70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0,93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0,19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0,19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538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BIO/19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98,57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0,36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1,08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0,00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279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0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ENTI E CONSORZI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95,08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1,51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1,46</a:t>
                      </a:r>
                      <a:endParaRPr lang="it-IT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0,27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3638</a:t>
                      </a:r>
                      <a:endParaRPr lang="it-IT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76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TOTALE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96,92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0,89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1,26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0,26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0,38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0,29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</a:rPr>
                        <a:t>16407</a:t>
                      </a:r>
                      <a:endParaRPr lang="it-IT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2514" marR="4251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1188" y="73025"/>
            <a:ext cx="7921625" cy="73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t-IT" sz="2100" b="1" i="1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Tab</a:t>
            </a:r>
            <a:r>
              <a:rPr lang="it-IT" sz="21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1.8: Prodotti conferiti all'area 05 dalle indicate strutture, Gli SSD si riferiscono ai prodotti conferiti dalle Università.  </a:t>
            </a:r>
            <a:endParaRPr lang="it-IT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ttangolo 2"/>
          <p:cNvSpPr>
            <a:spLocks noChangeArrowheads="1"/>
          </p:cNvSpPr>
          <p:nvPr/>
        </p:nvSpPr>
        <p:spPr bwMode="auto">
          <a:xfrm>
            <a:off x="382588" y="3219450"/>
            <a:ext cx="804386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 prodotti </a:t>
            </a:r>
            <a:r>
              <a:rPr lang="it-IT" sz="24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sono stati valutati </a:t>
            </a:r>
            <a:r>
              <a:rPr lang="it-IT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utilizzando le banche dati </a:t>
            </a:r>
            <a:r>
              <a:rPr lang="it-IT" sz="24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Web of Science di Thomson Reuters (WoS) e  Scopus come base di dati bibliometrici ,</a:t>
            </a:r>
            <a:r>
              <a:rPr lang="it-IT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dopo confronto con  quelle di Scholar Citations; </a:t>
            </a:r>
          </a:p>
        </p:txBody>
      </p:sp>
      <p:sp>
        <p:nvSpPr>
          <p:cNvPr id="89091" name="Rettangolo 3"/>
          <p:cNvSpPr>
            <a:spLocks noChangeArrowheads="1"/>
          </p:cNvSpPr>
          <p:nvPr/>
        </p:nvSpPr>
        <p:spPr bwMode="auto">
          <a:xfrm>
            <a:off x="249238" y="4956175"/>
            <a:ext cx="84597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it-IT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Tutti i prodotti </a:t>
            </a:r>
            <a:r>
              <a:rPr lang="it-IT" sz="24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privi di indicatori </a:t>
            </a:r>
            <a:r>
              <a:rPr lang="it-IT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bibliometrici sono stati sottoposti a valutazione </a:t>
            </a:r>
            <a:r>
              <a:rPr lang="it-IT" sz="2400" b="1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peer review da parte di revisori </a:t>
            </a:r>
            <a:r>
              <a:rPr lang="it-IT" sz="2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esterni selezionati dal GEV.</a:t>
            </a:r>
          </a:p>
        </p:txBody>
      </p:sp>
      <p:sp>
        <p:nvSpPr>
          <p:cNvPr id="89092" name="Rettangolo 4"/>
          <p:cNvSpPr>
            <a:spLocks noChangeArrowheads="1"/>
          </p:cNvSpPr>
          <p:nvPr/>
        </p:nvSpPr>
        <p:spPr bwMode="auto">
          <a:xfrm>
            <a:off x="519113" y="260350"/>
            <a:ext cx="792003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3200" b="1">
                <a:solidFill>
                  <a:srgbClr val="FFFFFF"/>
                </a:solidFill>
                <a:latin typeface="Calibri" pitchFamily="34" charset="0"/>
              </a:rPr>
              <a:t>Criteri di valutazione dei Prodotti di ricerca</a:t>
            </a:r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9238" y="1052513"/>
            <a:ext cx="8459787" cy="1838325"/>
          </a:xfrm>
          <a:prstGeom prst="round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  <a:latin typeface="Arial Narrow" pitchFamily="34" charset="0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Il GEV05 e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GEV06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hanno scelto di utilizzare </a:t>
            </a:r>
            <a:r>
              <a:rPr lang="it-IT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per la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v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alutazione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dei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prodotti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indicizzati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l’analisi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bibliometrica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basata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sul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fattore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di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impatto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della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rivista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(I.F.) e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sulle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citazioni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 del </a:t>
            </a:r>
            <a:r>
              <a:rPr lang="en-US" sz="2200" b="1" dirty="0" err="1">
                <a:solidFill>
                  <a:srgbClr val="FF0000"/>
                </a:solidFill>
                <a:latin typeface="Arial Black" panose="020B0A04020102020204" pitchFamily="34" charset="0"/>
              </a:rPr>
              <a:t>prodotto</a:t>
            </a:r>
            <a:r>
              <a:rPr lang="en-US" sz="2200" b="1" dirty="0">
                <a:solidFill>
                  <a:srgbClr val="FF0000"/>
                </a:solidFill>
                <a:latin typeface="Arial Black" panose="020B0A04020102020204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900113" y="587375"/>
          <a:ext cx="7848600" cy="5383213"/>
        </p:xfrm>
        <a:graphic>
          <a:graphicData uri="http://schemas.openxmlformats.org/drawingml/2006/table">
            <a:tbl>
              <a:tblPr firstRow="1" firstCol="1" bandRow="1"/>
              <a:tblGrid>
                <a:gridCol w="1427067"/>
                <a:gridCol w="3962177"/>
                <a:gridCol w="2459627"/>
              </a:tblGrid>
              <a:tr h="53351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Metodo valutazione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Tipologia Prodotto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Classe finale di merito</a:t>
                      </a:r>
                      <a:endParaRPr lang="it-IT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2773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Bibliometrico</a:t>
                      </a: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(Algoritmo) 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Articoli su rivista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5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A= 1</a:t>
                      </a:r>
                      <a:r>
                        <a:rPr lang="it-IT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B= 0.8</a:t>
                      </a:r>
                      <a:r>
                        <a:rPr lang="it-IT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it-IT" sz="18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0.5</a:t>
                      </a:r>
                      <a:r>
                        <a:rPr lang="it-IT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; </a:t>
                      </a: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D=</a:t>
                      </a:r>
                      <a:r>
                        <a:rPr lang="it-IT" sz="1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0.</a:t>
                      </a:r>
                      <a:r>
                        <a:rPr lang="it-IT" sz="1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0</a:t>
                      </a:r>
                      <a:endParaRPr lang="it-IT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166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Peer </a:t>
                      </a:r>
                      <a:r>
                        <a:rPr lang="it-IT" sz="18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</a:t>
                      </a:r>
                      <a:r>
                        <a:rPr lang="it-IT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+ </a:t>
                      </a:r>
                      <a:r>
                        <a:rPr lang="it-IT" sz="1800" b="1" dirty="0" err="1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Bibliometrico</a:t>
                      </a:r>
                      <a:endParaRPr lang="it-IT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10% dei </a:t>
                      </a:r>
                      <a:r>
                        <a:rPr lang="it-IT" sz="16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prodotti random</a:t>
                      </a:r>
                      <a:endParaRPr lang="it-IT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A; B; C; D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755">
                <a:tc rowSpan="9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it-IT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Peer </a:t>
                      </a:r>
                      <a:r>
                        <a:rPr lang="it-IT" sz="1800" b="1" dirty="0" err="1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Review</a:t>
                      </a:r>
                      <a:r>
                        <a:rPr lang="it-IT" sz="18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it-IT" sz="1800" b="1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ts val="19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it-IT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se presente codice ISSN o ISBN</a:t>
                      </a:r>
                      <a:r>
                        <a:rPr lang="it-IT" sz="18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it-IT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Celle "IR" della matrice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A; B; C; D</a:t>
                      </a: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7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Contributo in volume (Capitolo o Saggio)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A; B; C;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Contributo in Atti di convegno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(se &gt;500 parole con risultati scientifici e bibliografia) 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solo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Monografia o trattato Scientifico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A; B; C;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69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Abstract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in Atti di convegno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Peer </a:t>
                      </a:r>
                      <a:r>
                        <a:rPr lang="it-IT" sz="1200" b="1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review</a:t>
                      </a: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(se &gt;500 parole con risultati scientifici e bibliografia) 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solo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Altro</a:t>
                      </a: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*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A; B; C;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058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Curatela</a:t>
                      </a:r>
                      <a:r>
                        <a:rPr lang="it-IT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*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A; B; C;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Brevetti non ceduti o dati in licenza ad un'azienda (di cui il soggetto valutato è autore/co-autore)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C;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5596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Brevetti internazionali e/o ceduti e/o dati in licenza ad un'azienda (di cui il soggetto valutato è autore/co-autore)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A; B; C; D</a:t>
                      </a:r>
                      <a:endParaRPr lang="it-IT" sz="105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655" marR="4865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0160" name="CasellaDiTesto 2"/>
          <p:cNvSpPr txBox="1">
            <a:spLocks noChangeArrowheads="1"/>
          </p:cNvSpPr>
          <p:nvPr/>
        </p:nvSpPr>
        <p:spPr bwMode="auto">
          <a:xfrm>
            <a:off x="971550" y="87313"/>
            <a:ext cx="7659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1820  Valutazioni dei Prodotti   pervenuti al GEV BIO/09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331913" y="5949950"/>
          <a:ext cx="6659562" cy="777875"/>
        </p:xfrm>
        <a:graphic>
          <a:graphicData uri="http://schemas.openxmlformats.org/drawingml/2006/table">
            <a:tbl>
              <a:tblPr firstRow="1" firstCol="1" bandRow="1"/>
              <a:tblGrid>
                <a:gridCol w="5544616"/>
                <a:gridCol w="111569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Prodotti Non 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Valutabili</a:t>
                      </a: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it-IT" sz="14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(pochissimi (15)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</a:pPr>
                      <a:r>
                        <a:rPr lang="it-IT" sz="14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Punteggio -1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Prodotti senza codici ISSN o ISBN 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;</a:t>
                      </a:r>
                      <a:r>
                        <a:rPr lang="it-IT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Anno &lt;2004;</a:t>
                      </a:r>
                      <a:r>
                        <a:rPr lang="it-IT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t-IT" sz="1400" b="1" dirty="0" err="1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Abstract</a:t>
                      </a:r>
                      <a:r>
                        <a:rPr lang="it-IT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; capitoli  libri 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Prodotti mancanti</a:t>
                      </a:r>
                      <a:endParaRPr lang="it-IT" sz="14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-0.5</a:t>
                      </a:r>
                      <a:endParaRPr lang="it-IT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7" name="Immagine 1" descr="GEV05_criteri completi full.pdf - Adobe Acrobat Pro Extended"/>
          <p:cNvPicPr>
            <a:picLocks noChangeAspect="1"/>
          </p:cNvPicPr>
          <p:nvPr/>
        </p:nvPicPr>
        <p:blipFill>
          <a:blip r:embed="rId2"/>
          <a:srcRect l="12840" t="13531" r="16525" b="3084"/>
          <a:stretch>
            <a:fillRect/>
          </a:stretch>
        </p:blipFill>
        <p:spPr bwMode="auto">
          <a:xfrm>
            <a:off x="0" y="0"/>
            <a:ext cx="4633913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Segnaposto tabella 4" descr="GEV05_criteri completi full.pdf - Adobe Acrobat Pro Extended"/>
          <p:cNvPicPr>
            <a:picLocks noChangeAspect="1"/>
          </p:cNvPicPr>
          <p:nvPr/>
        </p:nvPicPr>
        <p:blipFill>
          <a:blip r:embed="rId3"/>
          <a:srcRect l="11246" t="14850" r="9879" b="2798"/>
          <a:stretch>
            <a:fillRect/>
          </a:stretch>
        </p:blipFill>
        <p:spPr bwMode="auto">
          <a:xfrm>
            <a:off x="4249738" y="3068638"/>
            <a:ext cx="4643437" cy="37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CasellaDiTesto 100"/>
          <p:cNvSpPr txBox="1">
            <a:spLocks noChangeArrowheads="1"/>
          </p:cNvSpPr>
          <p:nvPr/>
        </p:nvSpPr>
        <p:spPr bwMode="auto">
          <a:xfrm>
            <a:off x="0" y="260350"/>
            <a:ext cx="2016125" cy="61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it-IT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2004-2008</a:t>
            </a:r>
            <a:endParaRPr lang="it-IT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40" name="CasellaDiTesto 4"/>
          <p:cNvSpPr txBox="1">
            <a:spLocks noChangeArrowheads="1"/>
          </p:cNvSpPr>
          <p:nvPr/>
        </p:nvSpPr>
        <p:spPr bwMode="auto">
          <a:xfrm>
            <a:off x="6067425" y="2606675"/>
            <a:ext cx="1517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2009-2010</a:t>
            </a:r>
          </a:p>
        </p:txBody>
      </p:sp>
      <p:sp>
        <p:nvSpPr>
          <p:cNvPr id="91141" name="CasellaDiTesto 5"/>
          <p:cNvSpPr txBox="1">
            <a:spLocks noChangeArrowheads="1"/>
          </p:cNvSpPr>
          <p:nvPr/>
        </p:nvSpPr>
        <p:spPr bwMode="auto">
          <a:xfrm>
            <a:off x="5508625" y="260350"/>
            <a:ext cx="2249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0000"/>
                </a:solidFill>
                <a:latin typeface="Calibri" pitchFamily="34" charset="0"/>
              </a:rPr>
              <a:t>AREA: 05 e 06</a:t>
            </a:r>
          </a:p>
        </p:txBody>
      </p:sp>
      <p:sp>
        <p:nvSpPr>
          <p:cNvPr id="91142" name="Rettangolo 6"/>
          <p:cNvSpPr>
            <a:spLocks noChangeArrowheads="1"/>
          </p:cNvSpPr>
          <p:nvPr/>
        </p:nvSpPr>
        <p:spPr bwMode="auto">
          <a:xfrm>
            <a:off x="3635375" y="260350"/>
            <a:ext cx="496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00"/>
                </a:solidFill>
                <a:latin typeface="Calibri" pitchFamily="34" charset="0"/>
              </a:rPr>
              <a:t>(IF)</a:t>
            </a:r>
          </a:p>
        </p:txBody>
      </p:sp>
      <p:sp>
        <p:nvSpPr>
          <p:cNvPr id="91143" name="CasellaDiTesto 9"/>
          <p:cNvSpPr txBox="1">
            <a:spLocks noChangeArrowheads="1"/>
          </p:cNvSpPr>
          <p:nvPr/>
        </p:nvSpPr>
        <p:spPr bwMode="auto">
          <a:xfrm>
            <a:off x="7667625" y="3213100"/>
            <a:ext cx="60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(IF)</a:t>
            </a:r>
          </a:p>
        </p:txBody>
      </p:sp>
      <p:sp>
        <p:nvSpPr>
          <p:cNvPr id="91144" name="CasellaDiTesto 10"/>
          <p:cNvSpPr txBox="1">
            <a:spLocks noChangeArrowheads="1"/>
          </p:cNvSpPr>
          <p:nvPr/>
        </p:nvSpPr>
        <p:spPr bwMode="auto">
          <a:xfrm>
            <a:off x="179388" y="4724400"/>
            <a:ext cx="2776537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A=  Eccellente</a:t>
            </a:r>
          </a:p>
          <a:p>
            <a:r>
              <a:rPr lang="it-IT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B=  Buono</a:t>
            </a:r>
          </a:p>
          <a:p>
            <a:r>
              <a:rPr lang="it-IT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C=  Accettabile</a:t>
            </a:r>
          </a:p>
          <a:p>
            <a:r>
              <a:rPr lang="it-IT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D=  Limitato</a:t>
            </a:r>
          </a:p>
          <a:p>
            <a:r>
              <a:rPr lang="it-IT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IR= Informed Peer review</a:t>
            </a:r>
          </a:p>
        </p:txBody>
      </p:sp>
      <p:sp>
        <p:nvSpPr>
          <p:cNvPr id="91145" name="CasellaDiTesto 7"/>
          <p:cNvSpPr txBox="1">
            <a:spLocks noChangeArrowheads="1"/>
          </p:cNvSpPr>
          <p:nvPr/>
        </p:nvSpPr>
        <p:spPr bwMode="auto">
          <a:xfrm>
            <a:off x="5191125" y="1239838"/>
            <a:ext cx="32686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Fonti: ISI WoS -Scopus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79512" y="0"/>
            <a:ext cx="8823103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ttangolo 1"/>
          <p:cNvSpPr>
            <a:spLocks noChangeArrowheads="1"/>
          </p:cNvSpPr>
          <p:nvPr/>
        </p:nvSpPr>
        <p:spPr bwMode="auto">
          <a:xfrm>
            <a:off x="827088" y="4797425"/>
            <a:ext cx="7632700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t-IT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Il grado di concordanza tra valutazioni </a:t>
            </a:r>
            <a:r>
              <a:rPr lang="it-IT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peer</a:t>
            </a:r>
            <a:r>
              <a:rPr lang="it-IT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e valutazioni bibliometriche è stato elevato in tutti i sub-GEV. Le differenze sono statisticamente significative e sempre di segno positivo (ossia, la valutazione biblometrica è significativamente più favorevole in media rispetto a quella </a:t>
            </a:r>
            <a:r>
              <a:rPr lang="it-IT" b="1" i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peer</a:t>
            </a:r>
            <a:r>
              <a:rPr lang="it-IT" b="1">
                <a:solidFill>
                  <a:srgbClr val="FF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lang="it-IT" sz="1600" b="1">
              <a:solidFill>
                <a:srgbClr val="FFFF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971600" y="980730"/>
          <a:ext cx="7248616" cy="345638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187798"/>
                <a:gridCol w="730953"/>
                <a:gridCol w="730953"/>
                <a:gridCol w="730953"/>
                <a:gridCol w="730953"/>
                <a:gridCol w="730953"/>
                <a:gridCol w="944147"/>
                <a:gridCol w="730953"/>
                <a:gridCol w="730953"/>
              </a:tblGrid>
              <a:tr h="623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Area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Punteggio P1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Punteggio P2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Punteggio P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Punteggio F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Diff F-P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# Osservazioni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Test t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p-</a:t>
                      </a:r>
                      <a:r>
                        <a:rPr lang="it-IT" sz="1200" dirty="0" err="1">
                          <a:effectLst/>
                        </a:rPr>
                        <a:t>value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3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Biologia integrata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0,535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0,560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0,478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0,608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0,130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264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5,146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0,000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3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Morfo-funzionale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0,663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0,659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0,622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0,713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0,091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179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3,194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0,000</a:t>
                      </a:r>
                      <a:endParaRPr lang="it-IT" sz="1600" b="1" dirty="0">
                        <a:solidFill>
                          <a:srgbClr val="FFFF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3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Genetica-farmacologica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0,618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0,621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0,577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0,761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0,184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276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8,199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0,000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23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Biochimica molecolare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0,638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0,604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0,565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0,737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0,172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339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8,044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0,000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388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Totale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0,611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0,607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effectLst/>
                        </a:rPr>
                        <a:t>0,556</a:t>
                      </a:r>
                      <a:endParaRPr lang="it-IT" sz="16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0,707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0,151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1058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12,542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effectLst/>
                        </a:rPr>
                        <a:t>0,000</a:t>
                      </a:r>
                      <a:endParaRPr lang="it-IT" sz="16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Rettangolo 3"/>
          <p:cNvSpPr/>
          <p:nvPr/>
        </p:nvSpPr>
        <p:spPr>
          <a:xfrm>
            <a:off x="1046163" y="188913"/>
            <a:ext cx="72009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5400"/>
              </a:spcBef>
              <a:spcAft>
                <a:spcPts val="1500"/>
              </a:spcAft>
              <a:defRPr/>
            </a:pPr>
            <a:r>
              <a:rPr lang="it-IT" sz="2000" b="1" kern="1400" spc="25" dirty="0">
                <a:solidFill>
                  <a:srgbClr val="FFFF00"/>
                </a:solidFill>
                <a:latin typeface="Cambria"/>
                <a:ea typeface="Times New Roman"/>
                <a:cs typeface="Times New Roman"/>
              </a:rPr>
              <a:t> </a:t>
            </a:r>
            <a:r>
              <a:rPr lang="it-IT" sz="2000" b="1" kern="1400" spc="25" dirty="0">
                <a:solidFill>
                  <a:srgbClr val="FFFF00"/>
                </a:solidFill>
                <a:latin typeface="Cambria"/>
                <a:ea typeface="Times New Roman"/>
                <a:cs typeface="Times New Roman"/>
              </a:rPr>
              <a:t>Il confronto tra valutazione </a:t>
            </a:r>
            <a:r>
              <a:rPr lang="it-IT" sz="2000" b="1" i="1" kern="1400" spc="25" dirty="0" err="1">
                <a:solidFill>
                  <a:srgbClr val="FFFF00"/>
                </a:solidFill>
                <a:latin typeface="Cambria"/>
                <a:ea typeface="Times New Roman"/>
                <a:cs typeface="Times New Roman"/>
              </a:rPr>
              <a:t>peer</a:t>
            </a:r>
            <a:r>
              <a:rPr lang="it-IT" sz="2000" b="1" kern="1400" spc="25" dirty="0">
                <a:solidFill>
                  <a:srgbClr val="FFFF00"/>
                </a:solidFill>
                <a:latin typeface="Cambria"/>
                <a:ea typeface="Times New Roman"/>
                <a:cs typeface="Times New Roman"/>
              </a:rPr>
              <a:t> e valutazione </a:t>
            </a:r>
            <a:r>
              <a:rPr lang="it-IT" sz="2000" b="1" kern="1400" spc="25" dirty="0" err="1">
                <a:solidFill>
                  <a:srgbClr val="FFFF00"/>
                </a:solidFill>
                <a:latin typeface="Cambria"/>
                <a:ea typeface="Times New Roman"/>
                <a:cs typeface="Times New Roman"/>
              </a:rPr>
              <a:t>bibliometrica</a:t>
            </a:r>
            <a:r>
              <a:rPr lang="it-IT" sz="2000" b="1" kern="1400" spc="25" dirty="0">
                <a:solidFill>
                  <a:srgbClr val="FFFF00"/>
                </a:solidFill>
                <a:latin typeface="Cambria"/>
                <a:ea typeface="Times New Roman"/>
                <a:cs typeface="Times New Roman"/>
              </a:rPr>
              <a:t>  </a:t>
            </a:r>
          </a:p>
        </p:txBody>
      </p:sp>
      <p:sp>
        <p:nvSpPr>
          <p:cNvPr id="5" name="Ovale 4"/>
          <p:cNvSpPr/>
          <p:nvPr/>
        </p:nvSpPr>
        <p:spPr>
          <a:xfrm>
            <a:off x="3419475" y="1557338"/>
            <a:ext cx="2592388" cy="20875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931778" y="756583"/>
          <a:ext cx="6284761" cy="5584574"/>
        </p:xfrm>
        <a:graphic>
          <a:graphicData uri="http://schemas.openxmlformats.org/drawingml/2006/table">
            <a:tbl>
              <a:tblPr firstRow="1" firstCol="1" bandRow="1"/>
              <a:tblGrid>
                <a:gridCol w="858872"/>
                <a:gridCol w="654379"/>
                <a:gridCol w="575661"/>
                <a:gridCol w="733097"/>
                <a:gridCol w="681644"/>
                <a:gridCol w="681644"/>
                <a:gridCol w="681644"/>
                <a:gridCol w="681644"/>
                <a:gridCol w="736176"/>
              </a:tblGrid>
              <a:tr h="10162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SSD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somma punteggi (v)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# prodotti attesi (n)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voto medio (I=v/n)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% prodotti </a:t>
                      </a:r>
                      <a:r>
                        <a:rPr lang="it-IT" sz="1000" b="1" i="1" dirty="0" smtClean="0">
                          <a:effectLst/>
                          <a:latin typeface="Times New Roman"/>
                          <a:ea typeface="Times New Roman"/>
                        </a:rPr>
                        <a:t>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Eccellente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1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% prodotti </a:t>
                      </a:r>
                      <a:r>
                        <a:rPr lang="it-IT" sz="1000" b="1" i="1" dirty="0" smtClean="0">
                          <a:effectLst/>
                          <a:latin typeface="Times New Roman"/>
                          <a:ea typeface="Times New Roman"/>
                        </a:rPr>
                        <a:t>B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Buono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0.8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% prodotti </a:t>
                      </a:r>
                      <a:r>
                        <a:rPr lang="it-IT" sz="1000" b="1" i="1" dirty="0" smtClean="0">
                          <a:effectLst/>
                          <a:latin typeface="Times New Roman"/>
                          <a:ea typeface="Times New Roman"/>
                        </a:rPr>
                        <a:t>A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Accettabile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0.5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% prodotti </a:t>
                      </a:r>
                      <a:r>
                        <a:rPr lang="it-IT" sz="1000" b="1" i="1" dirty="0" smtClean="0">
                          <a:effectLst/>
                          <a:latin typeface="Times New Roman"/>
                          <a:ea typeface="Times New Roman"/>
                        </a:rPr>
                        <a:t>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Limitato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Calibri"/>
                        </a:rPr>
                        <a:t>o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>
                          <a:effectLst/>
                          <a:latin typeface="Times New Roman"/>
                          <a:ea typeface="Times New Roman"/>
                        </a:rPr>
                        <a:t>% prodotti </a:t>
                      </a:r>
                      <a:r>
                        <a:rPr lang="it-IT" sz="1000" b="1" i="1" dirty="0" smtClean="0">
                          <a:effectLst/>
                          <a:latin typeface="Times New Roman"/>
                          <a:ea typeface="Times New Roman"/>
                        </a:rPr>
                        <a:t>penalizzati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i="1" dirty="0" smtClean="0">
                          <a:effectLst/>
                          <a:latin typeface="Times New Roman"/>
                          <a:ea typeface="Times New Roman"/>
                        </a:rPr>
                        <a:t>-1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BIO/01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192,40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302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44,04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22,19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8,61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21,52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3,64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92,30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318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0,29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13,84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11,32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16,04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55,97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2,83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151,75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384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0,40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20,57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17,45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11,46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49,48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1,04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197,35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293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50,85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20,48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7,85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16,04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4,78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407,50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728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33,52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23,35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10,71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29,67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2,75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334,70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594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0,56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32,66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26,43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9,43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27,78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3,70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BIO/07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365,50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587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44,12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18,74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9,37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24,87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2,90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BIO/08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86,30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159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0,54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33,33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19,50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12,58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33,33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1,26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BIO/09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922,90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1536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0,60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39,45  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24,87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9,51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19,92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6,25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1483,10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2311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38,47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28,04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10,39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19,77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3,33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BIO/11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395,55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573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53,40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19,72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6,63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15,88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4,36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284,65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434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41,47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25,35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12,44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15,67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5,07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429,10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712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42,56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19,10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10,39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23,74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4,21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1204,95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1733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0,70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46,39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25,45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9,46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15,81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2,89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147,20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246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41,46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15,85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12,60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28,86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1,22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454,75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914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0,50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32,39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21,66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10,28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28,45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7,22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BIO/17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305,05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482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45,23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20,33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8,09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22,20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4,15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375,70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545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49,54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20,92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8,62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19,08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1,83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BIO/19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208,75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283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0,74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46,64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28,27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12,37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9,89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2,83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Università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8039,50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13134,00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0,60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39,47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21,53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10,36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25,16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3,49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139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ENTI E CONSORZI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2052,55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4134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0,50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35,20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22,45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8,64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Times New Roman"/>
                          <a:ea typeface="Times New Roman"/>
                        </a:rPr>
                        <a:t>18,43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Times New Roman"/>
                          <a:ea typeface="Times New Roman"/>
                        </a:rPr>
                        <a:t>15,29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6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TOTALE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10092,05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17268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0,58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38,89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23,08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9,68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Times New Roman"/>
                          <a:ea typeface="Times New Roman"/>
                        </a:rPr>
                        <a:t>21,76</a:t>
                      </a:r>
                      <a:endParaRPr lang="it-IT" sz="12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b="1" dirty="0">
                          <a:effectLst/>
                          <a:latin typeface="Times New Roman"/>
                          <a:ea typeface="Times New Roman"/>
                        </a:rPr>
                        <a:t>6,59</a:t>
                      </a:r>
                      <a:endParaRPr lang="it-IT" sz="12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1172" marR="4117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4210" name="CasellaDiTesto 2"/>
          <p:cNvSpPr txBox="1">
            <a:spLocks noChangeArrowheads="1"/>
          </p:cNvSpPr>
          <p:nvPr/>
        </p:nvSpPr>
        <p:spPr bwMode="auto">
          <a:xfrm>
            <a:off x="7240588" y="3414713"/>
            <a:ext cx="1655762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Calibri" pitchFamily="34" charset="0"/>
              </a:rPr>
              <a:t>Prodotti 20% L   = 0 migliorati in A  incrementano 150 punti Voto medio I =  0.70</a:t>
            </a:r>
          </a:p>
        </p:txBody>
      </p:sp>
      <p:sp>
        <p:nvSpPr>
          <p:cNvPr id="4" name="Ovale 3"/>
          <p:cNvSpPr/>
          <p:nvPr/>
        </p:nvSpPr>
        <p:spPr>
          <a:xfrm>
            <a:off x="3203575" y="3167063"/>
            <a:ext cx="431800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3887788" y="3167063"/>
            <a:ext cx="431800" cy="3714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pic>
        <p:nvPicPr>
          <p:cNvPr id="942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62388" y="5368925"/>
            <a:ext cx="457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7388" y="5302250"/>
            <a:ext cx="4572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ccia in giù 5"/>
          <p:cNvSpPr/>
          <p:nvPr/>
        </p:nvSpPr>
        <p:spPr>
          <a:xfrm>
            <a:off x="7740650" y="2924175"/>
            <a:ext cx="46038" cy="360363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4216" name="CasellaDiTesto 6"/>
          <p:cNvSpPr txBox="1">
            <a:spLocks noChangeArrowheads="1"/>
          </p:cNvSpPr>
          <p:nvPr/>
        </p:nvSpPr>
        <p:spPr bwMode="auto">
          <a:xfrm>
            <a:off x="1630363" y="115888"/>
            <a:ext cx="5005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Punteggi degli SSD dell’area 05</a:t>
            </a:r>
          </a:p>
        </p:txBody>
      </p:sp>
      <p:sp>
        <p:nvSpPr>
          <p:cNvPr id="94217" name="CasellaDiTesto 7"/>
          <p:cNvSpPr txBox="1">
            <a:spLocks noChangeArrowheads="1"/>
          </p:cNvSpPr>
          <p:nvPr/>
        </p:nvSpPr>
        <p:spPr bwMode="auto">
          <a:xfrm>
            <a:off x="7240588" y="4438650"/>
            <a:ext cx="18526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>
                <a:solidFill>
                  <a:srgbClr val="000000"/>
                </a:solidFill>
                <a:latin typeface="Calibri" pitchFamily="34" charset="0"/>
              </a:rPr>
              <a:t>6% prodotti P</a:t>
            </a:r>
          </a:p>
          <a:p>
            <a:r>
              <a:rPr lang="it-IT" sz="1200" b="1">
                <a:solidFill>
                  <a:srgbClr val="000000"/>
                </a:solidFill>
                <a:latin typeface="Calibri" pitchFamily="34" charset="0"/>
              </a:rPr>
              <a:t>90punti = 0.66</a:t>
            </a:r>
          </a:p>
          <a:p>
            <a:endParaRPr lang="it-IT" sz="1200" b="1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it-IT" sz="1200" b="1">
                <a:solidFill>
                  <a:srgbClr val="000000"/>
                </a:solidFill>
                <a:latin typeface="Calibri" pitchFamily="34" charset="0"/>
              </a:rPr>
              <a:t>L-P=400 prodotti in A=200</a:t>
            </a:r>
          </a:p>
          <a:p>
            <a:r>
              <a:rPr lang="it-IT" sz="1200" b="1">
                <a:solidFill>
                  <a:srgbClr val="000000"/>
                </a:solidFill>
                <a:latin typeface="Calibri" pitchFamily="34" charset="0"/>
              </a:rPr>
              <a:t>=0.79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19063" y="1589088"/>
          <a:ext cx="8774112" cy="3525837"/>
        </p:xfrm>
        <a:graphic>
          <a:graphicData uri="http://schemas.openxmlformats.org/drawingml/2006/table">
            <a:tbl>
              <a:tblPr/>
              <a:tblGrid>
                <a:gridCol w="578812"/>
                <a:gridCol w="397164"/>
                <a:gridCol w="1440872"/>
                <a:gridCol w="726594"/>
                <a:gridCol w="726594"/>
                <a:gridCol w="726594"/>
                <a:gridCol w="726594"/>
                <a:gridCol w="726594"/>
                <a:gridCol w="726594"/>
                <a:gridCol w="726594"/>
                <a:gridCol w="1271017"/>
              </a:tblGrid>
              <a:tr h="406552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SSD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ente id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Università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somma punteggi (v)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# prodotti attesi (n)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voto medio (I=v/n)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% prodotti E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% prodotti B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% prodotti 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% prodotti L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% prodotti penalizzati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157077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BIO/09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Milano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67.10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0.56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37.50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22.50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904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157077">
                <a:tc rowSpan="15">
                  <a:txBody>
                    <a:bodyPr/>
                    <a:lstStyle/>
                    <a:p>
                      <a:pPr algn="ctr" fontAlgn="ctr"/>
                      <a:r>
                        <a:rPr lang="it-IT" sz="1000" b="1" i="0" u="none" strike="noStrike" dirty="0">
                          <a:effectLst/>
                          <a:latin typeface="Times New Roman"/>
                        </a:rPr>
                        <a:t>BIO/09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Parma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42.00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0.89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70.21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21.28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4.26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4.26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Torino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52.60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0.86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65.57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19.67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9.84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4.92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Firenze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34.70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0.81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48.84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32.56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11.63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6.98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Bologna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52.00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0.73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40.85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35.21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8.45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15.49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Genova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31.40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0.73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53.49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23.26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6.98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11.63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4.65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Padova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36.00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0.72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48.00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Pavia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37.80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0.66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56.14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19.30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3.51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14.04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7.02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Bari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44.00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0.66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38.81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29.85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14.93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11.94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4.48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Napoli Federico II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37.40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0.58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38.46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27.69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9.23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10.77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13.85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Roma La Sapienza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42.00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0.56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41.33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30.67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17.33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Pisa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23.10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0.55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184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Roma Tor Vergata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22.25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0.54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29.27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34.15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9.76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17.07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9.76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Palermo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26.80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0.51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33.96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16.98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13.21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30.19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5.66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Ferrara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17.80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0.39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28.26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17.39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8.70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32.61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13.04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Catania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13.40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0.28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14.58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10.42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50.00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8.33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70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</a:tbl>
          </a:graphicData>
        </a:graphic>
      </p:graphicFrame>
      <p:sp>
        <p:nvSpPr>
          <p:cNvPr id="95429" name="CasellaDiTesto 2"/>
          <p:cNvSpPr txBox="1">
            <a:spLocks noChangeArrowheads="1"/>
          </p:cNvSpPr>
          <p:nvPr/>
        </p:nvSpPr>
        <p:spPr bwMode="auto">
          <a:xfrm>
            <a:off x="7451725" y="4868863"/>
            <a:ext cx="1354138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800">
                <a:solidFill>
                  <a:srgbClr val="000000"/>
                </a:solidFill>
                <a:latin typeface="Calibri" pitchFamily="34" charset="0"/>
              </a:rPr>
              <a:t>L=0 passati ad A= 8= I =0.65 </a:t>
            </a:r>
          </a:p>
          <a:p>
            <a:endParaRPr lang="it-IT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8" name="Connettore 1 7"/>
          <p:cNvCxnSpPr/>
          <p:nvPr/>
        </p:nvCxnSpPr>
        <p:spPr>
          <a:xfrm>
            <a:off x="4621213" y="2420938"/>
            <a:ext cx="1751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e 4"/>
          <p:cNvSpPr/>
          <p:nvPr/>
        </p:nvSpPr>
        <p:spPr>
          <a:xfrm>
            <a:off x="6965950" y="2416175"/>
            <a:ext cx="503238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Ovale 6"/>
          <p:cNvSpPr/>
          <p:nvPr/>
        </p:nvSpPr>
        <p:spPr>
          <a:xfrm>
            <a:off x="8027988" y="2379663"/>
            <a:ext cx="504825" cy="5445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467544" y="908720"/>
          <a:ext cx="8229600" cy="5496189"/>
        </p:xfrm>
        <a:graphic>
          <a:graphicData uri="http://schemas.openxmlformats.org/drawingml/2006/table">
            <a:tbl>
              <a:tblPr>
                <a:effectLst>
                  <a:outerShdw blurRad="50800" dist="190500" dir="3000000" algn="t" rotWithShape="0">
                    <a:srgbClr val="FFFF00">
                      <a:alpha val="57000"/>
                    </a:srgbClr>
                  </a:outerShdw>
                </a:effectLst>
              </a:tblPr>
              <a:tblGrid>
                <a:gridCol w="578812"/>
                <a:gridCol w="367636"/>
                <a:gridCol w="1470400"/>
                <a:gridCol w="726594"/>
                <a:gridCol w="726594"/>
                <a:gridCol w="726594"/>
                <a:gridCol w="726594"/>
                <a:gridCol w="726594"/>
                <a:gridCol w="726594"/>
                <a:gridCol w="726594"/>
                <a:gridCol w="726594"/>
              </a:tblGrid>
              <a:tr h="43871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157077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Times New Roman"/>
                        </a:rPr>
                        <a:t>BIO/09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Milano Bicocca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18.30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0.73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36.00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44.00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16.00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Modena e Reggio Emilia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22.40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0.72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67.74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9.68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16.13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6.45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Salento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13.60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0.65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28.57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19.05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19.05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Calabria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16.90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0.60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35.71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28.57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10.71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17.86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7.14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Siena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18.20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28.13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28.13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12.50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31.25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L'Aquila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13.90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38.46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23.08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11.54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15.38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11.54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Marche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12.20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34.78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17.39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13.04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30.43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4.35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Napoli II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14.00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37.04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22.22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29.63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Perugia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15.10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0.44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20.59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20.59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23.53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26.47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8.82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Verona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8.60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0.37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30.43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8.70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13.04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34.78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13.04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Cagliari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9.20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0.29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18.75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12.50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6.25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59.38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3.13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Messina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12.50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7.50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62.50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7.50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BB59"/>
                    </a:solidFill>
                  </a:tcPr>
                </a:tc>
              </a:tr>
              <a:tr h="263712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i="0" u="none" strike="noStrike" dirty="0">
                          <a:effectLst/>
                          <a:latin typeface="Times New Roman"/>
                        </a:rPr>
                        <a:t>BIO/09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Trieste SISSA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17.20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0.96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77.78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22.22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Chieti e Pescara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15.70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0.83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63.16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21.05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5.26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10.53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Milano Cattolica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11.60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0.77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Roma Foro Italico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6.80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0.68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Trieste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9.20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31.25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25.00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25.00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12.50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6.25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Sassari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10.30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27.78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Pisa Normale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8.55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53.33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70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Insubria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9.40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44.44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69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Piemonte Orientale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9.10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0.51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33.33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27.78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11.11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Brescia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7.20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0.40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27.78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22.22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5.56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27.78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16.67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Urbino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6.00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0.38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25.00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31.25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31.25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12.50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57077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Camerino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0.90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0.08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25.00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>
                          <a:effectLst/>
                          <a:latin typeface="Times New Roman"/>
                        </a:rPr>
                        <a:t>8.33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200" b="0" i="0" u="none" strike="noStrike" dirty="0">
                          <a:effectLst/>
                          <a:latin typeface="Times New Roman"/>
                        </a:rPr>
                        <a:t>50.00</a:t>
                      </a:r>
                    </a:p>
                  </a:txBody>
                  <a:tcPr marL="9240" marR="9240" marT="9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Ovale 2"/>
          <p:cNvSpPr/>
          <p:nvPr/>
        </p:nvSpPr>
        <p:spPr>
          <a:xfrm>
            <a:off x="4446588" y="3948113"/>
            <a:ext cx="503237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Ovale 4"/>
          <p:cNvSpPr/>
          <p:nvPr/>
        </p:nvSpPr>
        <p:spPr>
          <a:xfrm>
            <a:off x="7380288" y="3954463"/>
            <a:ext cx="576262" cy="360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Freccia a destra 1"/>
          <p:cNvSpPr/>
          <p:nvPr/>
        </p:nvSpPr>
        <p:spPr>
          <a:xfrm>
            <a:off x="611188" y="3068638"/>
            <a:ext cx="647700" cy="29686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sp>
        <p:nvSpPr>
          <p:cNvPr id="97283" name="CasellaDiTesto 2"/>
          <p:cNvSpPr txBox="1">
            <a:spLocks noChangeArrowheads="1"/>
          </p:cNvSpPr>
          <p:nvPr/>
        </p:nvSpPr>
        <p:spPr bwMode="auto">
          <a:xfrm>
            <a:off x="4211638" y="2997200"/>
            <a:ext cx="838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FFFF"/>
                </a:solidFill>
                <a:latin typeface="Calibri" pitchFamily="34" charset="0"/>
              </a:rPr>
              <a:t>(ruolo)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2475" y="765175"/>
            <a:ext cx="7772400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CENSIMENTO CARICO DIDATTICO BIO/09 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55650" y="1773238"/>
            <a:ext cx="7056438" cy="41846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OBIETTIVI:</a:t>
            </a: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12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censire il carico didattico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del SSD BIO/09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 ciascuna Sede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definire il carico didattico erogato dall’</a:t>
            </a:r>
            <a:r>
              <a:rPr lang="it-IT" sz="20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organico del SSD BIO/09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e la quota affidata a docenti </a:t>
            </a:r>
            <a:r>
              <a:rPr lang="it-IT" sz="2000" i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esterni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(in questa categoria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è stato incluso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anche il personale non strutturato quali contrattisti, assegnisti, etc.)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definire il carico didattico medio dei docenti BIO/09 nelle diverse Sedi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ipotizzare lo scenario che si produrrebbe tra 5 anni (2018) </a:t>
            </a:r>
            <a:r>
              <a:rPr lang="it-IT" sz="20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se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il carico didattico rimanesse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immodificato, 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in assenza di turnover 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ttangolo 5"/>
          <p:cNvSpPr>
            <a:spLocks noChangeArrowheads="1"/>
          </p:cNvSpPr>
          <p:nvPr/>
        </p:nvSpPr>
        <p:spPr bwMode="auto">
          <a:xfrm>
            <a:off x="250825" y="692150"/>
            <a:ext cx="8569325" cy="551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800" b="1" i="1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it-IT" sz="3600" b="1" i="1">
                <a:solidFill>
                  <a:srgbClr val="FFFF00"/>
                </a:solidFill>
                <a:latin typeface="Cambria" pitchFamily="18" charset="0"/>
              </a:rPr>
              <a:t>Valutazione della politica di reclutamento  di Ateneo</a:t>
            </a:r>
            <a:endParaRPr lang="it-IT" sz="2800" b="1" i="1">
              <a:solidFill>
                <a:srgbClr val="FFFF00"/>
              </a:solidFill>
              <a:latin typeface="Cambria" pitchFamily="18" charset="0"/>
            </a:endParaRPr>
          </a:p>
          <a:p>
            <a:pPr algn="just"/>
            <a:endParaRPr lang="it-IT" sz="2800" b="1">
              <a:solidFill>
                <a:srgbClr val="FFFF00"/>
              </a:solidFill>
              <a:latin typeface="Cambria" pitchFamily="18" charset="0"/>
            </a:endParaRPr>
          </a:p>
          <a:p>
            <a:pPr algn="just"/>
            <a:endParaRPr lang="it-IT" sz="2800" b="1">
              <a:solidFill>
                <a:srgbClr val="FFFF00"/>
              </a:solidFill>
              <a:latin typeface="Cambria" pitchFamily="18" charset="0"/>
            </a:endParaRPr>
          </a:p>
          <a:p>
            <a:pPr algn="just"/>
            <a:r>
              <a:rPr lang="it-IT" sz="2800" b="1">
                <a:solidFill>
                  <a:srgbClr val="FFFF00"/>
                </a:solidFill>
                <a:latin typeface="Times New Roman" pitchFamily="18" charset="0"/>
              </a:rPr>
              <a:t>Per ogni Area, il rapporto tra il voto medio dei soggetti assunti o promossi nelle Università nel settennio della VQR e il voto medio di tutti i soggetti dell’Area. Se il rapporto è maggiore di uno, la struttura ha assunto o promosso in media soggetti con una produzione scientifica VQR migliore della media nazionale di Area o voto medio dei soggetti valutati nella struttura e nell’Area. </a:t>
            </a:r>
            <a:endParaRPr lang="it-IT" sz="2800" b="1">
              <a:solidFill>
                <a:srgbClr val="FFFF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8350"/>
            <a:ext cx="8424863" cy="618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e 2"/>
          <p:cNvSpPr/>
          <p:nvPr/>
        </p:nvSpPr>
        <p:spPr>
          <a:xfrm>
            <a:off x="6732588" y="836613"/>
            <a:ext cx="1295400" cy="17287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107950" y="3860800"/>
            <a:ext cx="77771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332" name="CasellaDiTesto 1"/>
          <p:cNvSpPr txBox="1">
            <a:spLocks noChangeArrowheads="1"/>
          </p:cNvSpPr>
          <p:nvPr/>
        </p:nvSpPr>
        <p:spPr bwMode="auto">
          <a:xfrm>
            <a:off x="1547813" y="38100"/>
            <a:ext cx="5830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b="1">
                <a:solidFill>
                  <a:srgbClr val="000000"/>
                </a:solidFill>
                <a:latin typeface="Calibri" pitchFamily="34" charset="0"/>
              </a:rPr>
              <a:t>Qualità di reclutamento: Esempio  di Ateneo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39750" y="844550"/>
            <a:ext cx="8208963" cy="4278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b="1" dirty="0">
                <a:solidFill>
                  <a:prstClr val="white"/>
                </a:solidFill>
                <a:latin typeface="Calibri"/>
              </a:rPr>
              <a:t>Osservazioni 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800" b="1" dirty="0">
              <a:solidFill>
                <a:prstClr val="white"/>
              </a:solidFill>
              <a:latin typeface="Calibri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sz="2400" b="1" dirty="0">
                <a:solidFill>
                  <a:prstClr val="white"/>
                </a:solidFill>
                <a:latin typeface="Calibri"/>
              </a:rPr>
              <a:t>Evitare penalizzazioni o prodotti mancanti;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sz="2400" b="1" dirty="0">
                <a:solidFill>
                  <a:prstClr val="white"/>
                </a:solidFill>
                <a:latin typeface="Calibri"/>
              </a:rPr>
              <a:t>Migliorare il 20% dei prodotti Limitati;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sz="2400" b="1" dirty="0">
                <a:solidFill>
                  <a:prstClr val="white"/>
                </a:solidFill>
                <a:latin typeface="Calibri"/>
              </a:rPr>
              <a:t>Valutare l’Incidenza 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delle </a:t>
            </a:r>
            <a:r>
              <a:rPr lang="it-IT" sz="2400" b="1" dirty="0" err="1">
                <a:solidFill>
                  <a:prstClr val="white"/>
                </a:solidFill>
                <a:latin typeface="Calibri"/>
              </a:rPr>
              <a:t>reviews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;</a:t>
            </a:r>
            <a:endParaRPr lang="it-IT" sz="2400" b="1" dirty="0">
              <a:solidFill>
                <a:prstClr val="white"/>
              </a:solidFill>
              <a:latin typeface="Calibri"/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sz="2400" b="1" dirty="0">
                <a:solidFill>
                  <a:prstClr val="white"/>
                </a:solidFill>
                <a:latin typeface="Calibri"/>
              </a:rPr>
              <a:t>Estrapolare 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l’indicatore di collaborazione 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scientifica internazionale 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per  BIO/09 e valutarne il livello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it-IT" sz="2400" b="1" dirty="0">
                <a:solidFill>
                  <a:prstClr val="white"/>
                </a:solidFill>
                <a:latin typeface="Calibri"/>
              </a:rPr>
              <a:t>Stimolare la collaborazione tra BIO/09 (o con settori area 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05</a:t>
            </a:r>
            <a:r>
              <a:rPr lang="it-IT" sz="2400" b="1" dirty="0">
                <a:solidFill>
                  <a:prstClr val="white"/>
                </a:solidFill>
                <a:latin typeface="Calibri"/>
              </a:rPr>
              <a:t>) di Atenei differenti  in quanto i prodotti possono essere valutati più volte;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endParaRPr lang="it-IT" sz="2400" b="1" dirty="0">
              <a:solidFill>
                <a:prstClr val="white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76250"/>
            <a:ext cx="8478837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ccia a destra 1"/>
          <p:cNvSpPr/>
          <p:nvPr/>
        </p:nvSpPr>
        <p:spPr>
          <a:xfrm>
            <a:off x="0" y="2997200"/>
            <a:ext cx="539750" cy="1444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ANVUR</a:t>
            </a:r>
            <a:br>
              <a:rPr lang="en-US" b="1" dirty="0" smtClean="0"/>
            </a:br>
            <a:r>
              <a:rPr lang="it-IT" dirty="0"/>
              <a:t>OBIETTIVO</a:t>
            </a:r>
            <a:endParaRPr lang="en-US" b="1" dirty="0"/>
          </a:p>
        </p:txBody>
      </p:sp>
      <p:sp>
        <p:nvSpPr>
          <p:cNvPr id="10240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F74DFE-490B-4763-BEA9-EA22E465AAD5}" type="slidenum">
              <a:rPr lang="it-IT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it-IT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2200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b="1" dirty="0" smtClean="0">
                <a:solidFill>
                  <a:srgbClr val="FF0000"/>
                </a:solidFill>
              </a:rPr>
              <a:t>Obiettivo primario dell’ANVUR </a:t>
            </a:r>
            <a:r>
              <a:rPr lang="it-IT" dirty="0" smtClean="0"/>
              <a:t>è quello di </a:t>
            </a:r>
            <a:r>
              <a:rPr lang="it-IT" b="1" dirty="0" smtClean="0"/>
              <a:t>promuovere, per mezzo della valutazione, il miglioramento del sistema della ricerca</a:t>
            </a:r>
            <a:r>
              <a:rPr lang="it-IT" dirty="0" smtClean="0"/>
              <a:t>, </a:t>
            </a:r>
            <a:r>
              <a:rPr lang="it-IT" b="1" dirty="0" smtClean="0"/>
              <a:t>al fine di </a:t>
            </a:r>
            <a:r>
              <a:rPr lang="it-IT" b="1" dirty="0" smtClean="0">
                <a:solidFill>
                  <a:srgbClr val="FF0000"/>
                </a:solidFill>
              </a:rPr>
              <a:t>incentivare e valorizzare le eccellenze,</a:t>
            </a:r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innalzare la qualità </a:t>
            </a:r>
            <a:r>
              <a:rPr lang="it-IT" b="1" dirty="0" smtClean="0"/>
              <a:t>media del sistema, puntare a una crescente meritocrazia, razionalizzare l’uso delle risorse umane e finanziarie disponibili, </a:t>
            </a:r>
            <a:r>
              <a:rPr lang="it-IT" b="1" dirty="0" smtClean="0">
                <a:solidFill>
                  <a:srgbClr val="FF0000"/>
                </a:solidFill>
              </a:rPr>
              <a:t>favorire e sviluppare il processo di internalizzazione</a:t>
            </a:r>
            <a:r>
              <a:rPr lang="it-IT" b="1" dirty="0" smtClean="0"/>
              <a:t>.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  <a:prstGeom prst="roundRect">
            <a:avLst/>
          </a:prstGeom>
          <a:solidFill>
            <a:srgbClr val="FFFF00"/>
          </a:solidFill>
          <a:ln/>
          <a:scene3d>
            <a:camera prst="orthographicFront"/>
            <a:lightRig rig="threePt" dir="t"/>
          </a:scene3d>
          <a:sp3d extrusionH="146050">
            <a:bevelT w="317500" h="28575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pPr mar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6000" b="1" dirty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6000" b="1" dirty="0">
                <a:solidFill>
                  <a:srgbClr val="FF0000"/>
                </a:solidFill>
              </a:rPr>
              <a:t>La valutazione delle strutture (Atenei) interverrà nella distribuzione del Fondo di Finanziamento Ordinario.</a:t>
            </a:r>
          </a:p>
          <a:p>
            <a:pPr marL="514350" indent="-514350" algn="ctr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endParaRPr lang="it-IT" sz="6000" b="1" dirty="0">
              <a:solidFill>
                <a:srgbClr val="FF0000"/>
              </a:solidFill>
            </a:endParaRPr>
          </a:p>
          <a:p>
            <a:pPr marL="514350" indent="-514350" fontAlgn="auto"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it-IT" sz="6000" b="1" dirty="0">
                <a:solidFill>
                  <a:srgbClr val="FF0000"/>
                </a:solidFill>
              </a:rPr>
              <a:t>La valutazione delle aree, dei dipartimenti e dei SSD potrà essere utilizzata dagli organi di governo delle strutture, in piena autonomia, per orientare la redistribuzione interna delle risorse acquisite.</a:t>
            </a:r>
          </a:p>
          <a:p>
            <a:pPr marL="0"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6000" b="1" dirty="0">
              <a:solidFill>
                <a:srgbClr val="FF0000"/>
              </a:solidFill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 idx="4294967295"/>
          </p:nvPr>
        </p:nvSpPr>
        <p:spPr>
          <a:xfrm>
            <a:off x="539750" y="620713"/>
            <a:ext cx="8229600" cy="8366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dirty="0" smtClean="0">
                <a:solidFill>
                  <a:schemeClr val="bg1"/>
                </a:solidFill>
              </a:rPr>
              <a:t>La VQR 2004-2010: </a:t>
            </a:r>
            <a:br>
              <a:rPr lang="it-IT" dirty="0" smtClean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03430" name="Segnaposto numero diapositiva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CF03DF-C626-438B-843D-2062C1685A7C}" type="slidenum">
              <a:rPr lang="it-IT">
                <a:solidFill>
                  <a:srgbClr val="898989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it-IT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Box 1"/>
          <p:cNvSpPr txBox="1">
            <a:spLocks noChangeArrowheads="1"/>
          </p:cNvSpPr>
          <p:nvPr/>
        </p:nvSpPr>
        <p:spPr bwMode="auto">
          <a:xfrm>
            <a:off x="2317750" y="3222625"/>
            <a:ext cx="5132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SCUOLE DI SPECIALIZZAZIONE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3" name="Picture 2" descr="Schermata 2013-09-21 a 08.02.59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231900"/>
            <a:ext cx="8877300" cy="562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2" descr="Schermata 2013-09-21 a 08.06.29.png"/>
          <p:cNvPicPr>
            <a:picLocks noChangeAspect="1"/>
          </p:cNvPicPr>
          <p:nvPr/>
        </p:nvPicPr>
        <p:blipFill>
          <a:blip r:embed="rId2"/>
          <a:srcRect t="2748" b="3964"/>
          <a:stretch>
            <a:fillRect/>
          </a:stretch>
        </p:blipFill>
        <p:spPr bwMode="auto">
          <a:xfrm>
            <a:off x="460375" y="1238250"/>
            <a:ext cx="8204200" cy="56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2" descr="Schermata 2013-09-21 a 08.03.21.png"/>
          <p:cNvPicPr>
            <a:picLocks noChangeAspect="1"/>
          </p:cNvPicPr>
          <p:nvPr/>
        </p:nvPicPr>
        <p:blipFill>
          <a:blip r:embed="rId2"/>
          <a:srcRect b="7957"/>
          <a:stretch>
            <a:fillRect/>
          </a:stretch>
        </p:blipFill>
        <p:spPr bwMode="auto">
          <a:xfrm>
            <a:off x="365125" y="1666875"/>
            <a:ext cx="84709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0413" y="765175"/>
            <a:ext cx="7772400" cy="11509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CENSIMENTO CARICO DIDATTICO BIO/09 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it-IT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87450" y="2276475"/>
            <a:ext cx="6408738" cy="4032250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LIMITI DELL’ ANALISI: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it-IT" sz="2400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i dati di alcune sedi non sono aggiornati (l’analisi include dati relativi agli </a:t>
            </a:r>
            <a:r>
              <a:rPr lang="it-IT" sz="2000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a.a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 2011/2012, 2012/2013 e 2013/2014);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m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ancano i dati anagrafici di diversi docenti BIO/09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ono stati computati i soli CFU erogati per i </a:t>
            </a:r>
            <a:r>
              <a:rPr lang="it-IT" sz="2000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corsi di laurea</a:t>
            </a:r>
            <a:r>
              <a:rPr lang="it-IT" sz="20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(non considerate, al momento, le scuole di specializzazione, dottorati, etc.)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	</a:t>
            </a:r>
            <a:endParaRPr lang="it-IT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extBox 1"/>
          <p:cNvSpPr txBox="1">
            <a:spLocks noChangeArrowheads="1"/>
          </p:cNvSpPr>
          <p:nvPr/>
        </p:nvSpPr>
        <p:spPr bwMode="auto">
          <a:xfrm>
            <a:off x="2714625" y="3222625"/>
            <a:ext cx="3695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/>
            <a:r>
              <a:rPr lang="en-US" sz="3200">
                <a:solidFill>
                  <a:srgbClr val="000000"/>
                </a:solidFill>
                <a:latin typeface="Calibri" pitchFamily="34" charset="0"/>
              </a:rPr>
              <a:t>VARIE ED EVENTUALI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4213" y="66357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DATI RIASSUNTIVI</a:t>
            </a:r>
            <a:b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tx2">
                    <a:lumMod val="75000"/>
                  </a:schemeClr>
                </a:solidFill>
              </a:rPr>
              <a:t> CENSIMENTO CARICO DIDATTICO BIO/09</a:t>
            </a:r>
            <a:endParaRPr lang="it-IT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55650" y="2608263"/>
          <a:ext cx="7777163" cy="28368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2304256"/>
              </a:tblGrid>
              <a:tr h="50405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800" dirty="0" smtClean="0">
                          <a:latin typeface="Arial" pitchFamily="34" charset="0"/>
                          <a:cs typeface="Arial" pitchFamily="34" charset="0"/>
                        </a:rPr>
                        <a:t>CARICO</a:t>
                      </a:r>
                      <a:r>
                        <a:rPr lang="it-IT" sz="1800" baseline="0" dirty="0" smtClean="0">
                          <a:latin typeface="Arial" pitchFamily="34" charset="0"/>
                          <a:cs typeface="Arial" pitchFamily="34" charset="0"/>
                        </a:rPr>
                        <a:t> DIDATTICO BIO/09 SUL TERRITORIO NAZIONALE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dirty="0" smtClean="0"/>
                        <a:t>CFU</a:t>
                      </a:r>
                      <a:r>
                        <a:rPr lang="it-IT" baseline="0" dirty="0" smtClean="0"/>
                        <a:t> TOTALI nei </a:t>
                      </a:r>
                      <a:r>
                        <a:rPr lang="it-IT" u="sng" baseline="0" dirty="0" smtClean="0"/>
                        <a:t>corsi di laurea</a:t>
                      </a:r>
                      <a:endParaRPr lang="it-IT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7808</a:t>
                      </a:r>
                      <a:endParaRPr lang="it-IT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dirty="0" smtClean="0"/>
                        <a:t>n° DOCENTI BIO/09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581 </a:t>
                      </a:r>
                    </a:p>
                    <a:p>
                      <a:r>
                        <a:rPr lang="it-IT" dirty="0" smtClean="0"/>
                        <a:t>di</a:t>
                      </a:r>
                      <a:r>
                        <a:rPr lang="it-IT" baseline="0" dirty="0" smtClean="0"/>
                        <a:t> cui :  -</a:t>
                      </a:r>
                      <a:r>
                        <a:rPr lang="it-IT" dirty="0" smtClean="0"/>
                        <a:t> 138 PO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it-IT" baseline="0" dirty="0" smtClean="0"/>
                        <a:t>              - 150 PA</a:t>
                      </a:r>
                      <a:endParaRPr lang="it-IT" baseline="0" dirty="0"/>
                    </a:p>
                    <a:p>
                      <a:pPr>
                        <a:buFontTx/>
                        <a:buNone/>
                      </a:pPr>
                      <a:r>
                        <a:rPr lang="it-IT" baseline="0" dirty="0" smtClean="0"/>
                        <a:t>              - 293 RIC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it-IT" dirty="0" smtClean="0"/>
                        <a:t>CARICO DIDATTICO MEDIO </a:t>
                      </a:r>
                    </a:p>
                    <a:p>
                      <a:r>
                        <a:rPr lang="it-IT" dirty="0" smtClean="0"/>
                        <a:t>(n° CFU/</a:t>
                      </a:r>
                      <a:r>
                        <a:rPr lang="it-IT" baseline="0" dirty="0" smtClean="0"/>
                        <a:t>n° </a:t>
                      </a:r>
                      <a:r>
                        <a:rPr lang="it-IT" dirty="0" smtClean="0"/>
                        <a:t>DOCENTI BIO/09)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13.44</a:t>
                      </a:r>
                    </a:p>
                    <a:p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640763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 DATI CARICO DIDATTICO BIO/09 A LIVELLO DEI SINGOLI ATENEI</a:t>
            </a:r>
            <a:b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(CFU TOTALI - NORD)</a:t>
            </a:r>
            <a:endParaRPr lang="it-IT" sz="2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4514" name="Segnaposto contenuto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64514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850" y="404813"/>
            <a:ext cx="8516938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 DATI CARICO DIDATTICO BIO/09 A LIVELLO DEI SINGOLI ATENEI</a:t>
            </a:r>
            <a:b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(CFU TOTALI - CENTRO)</a:t>
            </a: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5538" name="Segnaposto contenuto 4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65538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476250"/>
            <a:ext cx="8507413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SINTESI DATI CARICO DIDATTICO BIO/09 A LIVELLO DEI SINGOLI ATENEI</a:t>
            </a:r>
            <a:br>
              <a:rPr lang="it-IT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1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(CFU TOTALI - SUD)</a:t>
            </a:r>
            <a:endParaRPr lang="it-IT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6562" name="Segnaposto contenuto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66562" r:id="rId3" imgW="8327858" imgH="4627265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1452</Words>
  <Application>Microsoft Office PowerPoint</Application>
  <PresentationFormat>On-screen Show (4:3)</PresentationFormat>
  <Paragraphs>444</Paragraphs>
  <Slides>50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Modello struttura</vt:lpstr>
      </vt:variant>
      <vt:variant>
        <vt:i4>34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93" baseType="lpstr">
      <vt:lpstr>Calibri</vt:lpstr>
      <vt:lpstr>Arial</vt:lpstr>
      <vt:lpstr>Arial Narrow</vt:lpstr>
      <vt:lpstr>MS Mincho</vt:lpstr>
      <vt:lpstr>Times New Roman</vt:lpstr>
      <vt:lpstr>Arial Black</vt:lpstr>
      <vt:lpstr>Cambria</vt:lpstr>
      <vt:lpstr>Wingdings</vt:lpstr>
      <vt:lpstr>Tema di Office</vt:lpstr>
      <vt:lpstr>Office Theme</vt:lpstr>
      <vt:lpstr>1_Office Theme</vt:lpstr>
      <vt:lpstr>1_Tema di Office</vt:lpstr>
      <vt:lpstr>2_Tema di Office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1_Office Theme</vt:lpstr>
      <vt:lpstr>1_Tema di Office</vt:lpstr>
      <vt:lpstr>2_Tema di Office</vt:lpstr>
      <vt:lpstr>2_Tema di Office</vt:lpstr>
      <vt:lpstr>2_Tema di Office</vt:lpstr>
      <vt:lpstr>2_Tema di Office</vt:lpstr>
      <vt:lpstr>2_Tema di Office</vt:lpstr>
      <vt:lpstr>2_Tema di Office</vt:lpstr>
      <vt:lpstr>Grafico di Microsoft Excel</vt:lpstr>
      <vt:lpstr>Diapositiva 1</vt:lpstr>
      <vt:lpstr>Diapositiva 2</vt:lpstr>
      <vt:lpstr>   CENSIMENTO CARICO DIDATTICO BIO/09   </vt:lpstr>
      <vt:lpstr>   CENSIMENTO CARICO DIDATTICO BIO/09   </vt:lpstr>
      <vt:lpstr>   CENSIMENTO CARICO DIDATTICO BIO/09   </vt:lpstr>
      <vt:lpstr>DATI RIASSUNTIVI  CENSIMENTO CARICO DIDATTICO BIO/09</vt:lpstr>
      <vt:lpstr>SINTESI DATI CARICO DIDATTICO BIO/09 A LIVELLO DEI SINGOLI ATENEI (CFU TOTALI - NORD)</vt:lpstr>
      <vt:lpstr>SINTESI DATI CARICO DIDATTICO BIO/09 A LIVELLO DEI SINGOLI ATENEI (CFU TOTALI - CENTRO)</vt:lpstr>
      <vt:lpstr>SINTESI DATI CARICO DIDATTICO BIO/09 A LIVELLO DEI SINGOLI ATENEI (CFU TOTALI - SUD)</vt:lpstr>
      <vt:lpstr>CORPO DOCENTE BIO/09 (PO + PA + Ric) A LIVELLO DEI SINGOLI ATENEI (NORD)</vt:lpstr>
      <vt:lpstr>CORPO DOCENTE BIO/09 (PO + PA + Ric) A LIVELLO DEI SINGOLI ATENEI (CENTRO)</vt:lpstr>
      <vt:lpstr>CORPO DOCENTE BIO/09 (PO + PA + Ric) A LIVELLO DEI SINGOLI ATENEI (SUD)</vt:lpstr>
      <vt:lpstr>RIPARTIZIONE CORPO DOCENTE BIO/09 (PO-PA-RIC) NEI SINGOLI ATENEI (NORD)</vt:lpstr>
      <vt:lpstr>RIPARTIZIONE CORPO DOCENTE BIO/09 (PO-PA-RIC) NEI SINGOLI ATENEI (CENTRO)</vt:lpstr>
      <vt:lpstr>RIPARTIZIONE CORPO DOCENTE BIO/09 (PO-PA-RIC) NEI SINGOLI ATENEI (SUD)</vt:lpstr>
      <vt:lpstr>CARICO DIDATTICO MEDIO PER DOCENTE A LIVELLO DEI SINGOLI ATENEI (NORD)</vt:lpstr>
      <vt:lpstr>CARICO DIDATTICO MEDIO PER DOCENTE A LIVELLO DEI SINGOLI ATENEI (CENTRO)</vt:lpstr>
      <vt:lpstr>CARICO DIDATTICO MEDIO PER DOCENTE A LIVELLO DEI SINGOLI ATENEI (SUD)</vt:lpstr>
      <vt:lpstr>CARICO DIDATTICO DOCENTI BIO/09 vs. DOCENTI ESTERNI NEI SINGOLI ATENEI (NORD)</vt:lpstr>
      <vt:lpstr>CARICO DIDATTICO DOCENTI BIO/09 vs. DOCENTI ESTERNI NEI SINGOLI ATENEI (CENTRO)</vt:lpstr>
      <vt:lpstr>CARICO DIDATTICO DOCENTI BIO/09 vs. DOCENTI ESTERNI NEI SINGOLI ATENEI (SUD)</vt:lpstr>
      <vt:lpstr>DATI RIASSUNTIVI  CENSIMENTO CARICO DIDATTICO BIO/09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ANVUR OBIETTIVO</vt:lpstr>
      <vt:lpstr>La VQR 2004-2010:  </vt:lpstr>
      <vt:lpstr>Diapositiva 46</vt:lpstr>
      <vt:lpstr>Diapositiva 47</vt:lpstr>
      <vt:lpstr>Diapositiva 48</vt:lpstr>
      <vt:lpstr>Diapositiva 49</vt:lpstr>
      <vt:lpstr>Diapositiva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CENSIMENTO CARICO DIDATTICO BIO/09</dc:title>
  <dc:creator>144220</dc:creator>
  <cp:lastModifiedBy>Paulesu</cp:lastModifiedBy>
  <cp:revision>253</cp:revision>
  <dcterms:modified xsi:type="dcterms:W3CDTF">2013-10-28T14:07:34Z</dcterms:modified>
</cp:coreProperties>
</file>